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8288000" cy="10287000"/>
  <p:notesSz cx="6858000" cy="9144000"/>
  <p:embeddedFontLst>
    <p:embeddedFont>
      <p:font typeface="Arimo" panose="020B0604020202020204" charset="0"/>
      <p:regular r:id="rId56"/>
    </p:embeddedFont>
    <p:embeddedFont>
      <p:font typeface="Arimo Bold" panose="020B0604020202020204" charset="0"/>
      <p:regular r:id="rId57"/>
    </p:embeddedFont>
    <p:embeddedFont>
      <p:font typeface="Calibri" panose="020F0502020204030204"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45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rania-hassan-3a00911b0?utm_source=share&amp;utm_campaign=share_via&amp;utm_content=profile&amp;utm_medium=android_app" TargetMode="External"/><Relationship Id="rId3" Type="http://schemas.openxmlformats.org/officeDocument/2006/relationships/image" Target="../media/image14.svg"/><Relationship Id="rId7" Type="http://schemas.openxmlformats.org/officeDocument/2006/relationships/hyperlink" Target="https://www.linkedin.com/in/yossef-ezz?utm_source=share&amp;utm_campaign=share_via&amp;utm_content=profile&amp;utm_medium=android_app"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linkedin.com/in/mahmoud-fouad-6391711b5?utm_source=share&amp;utm_campaign=share_via&amp;utm_content=profile&amp;utm_medium=android_app" TargetMode="External"/><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hyperlink" Target="https://www.linkedin.com/in/ahmedharby99?utm_source=share&amp;utm_campaign=share_via&amp;utm_content=profile&amp;utm_medium=android_app" TargetMode="External"/><Relationship Id="rId9" Type="http://schemas.openxmlformats.org/officeDocument/2006/relationships/hyperlink" Target="https://www.linkedin.com/in/ghada-abdeen-7751651b5?utm_source=share&amp;utm_campaign=share_via&amp;utm_content=profile&amp;utm_medium=android_app"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flipH="1" flipV="1">
            <a:off x="0" y="5949090"/>
            <a:ext cx="6500955" cy="4337910"/>
          </a:xfrm>
          <a:custGeom>
            <a:avLst/>
            <a:gdLst/>
            <a:ahLst/>
            <a:cxnLst/>
            <a:rect l="l" t="t" r="r" b="b"/>
            <a:pathLst>
              <a:path w="6500955" h="4337910">
                <a:moveTo>
                  <a:pt x="6500955" y="4337910"/>
                </a:moveTo>
                <a:lnTo>
                  <a:pt x="0" y="4337910"/>
                </a:lnTo>
                <a:lnTo>
                  <a:pt x="0" y="0"/>
                </a:lnTo>
                <a:lnTo>
                  <a:pt x="6500955" y="0"/>
                </a:lnTo>
                <a:lnTo>
                  <a:pt x="6500955" y="433791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19050" y="0"/>
            <a:ext cx="1575775" cy="1286405"/>
          </a:xfrm>
          <a:custGeom>
            <a:avLst/>
            <a:gdLst/>
            <a:ahLst/>
            <a:cxnLst/>
            <a:rect l="l" t="t" r="r" b="b"/>
            <a:pathLst>
              <a:path w="1575775" h="1286405">
                <a:moveTo>
                  <a:pt x="1575775" y="0"/>
                </a:moveTo>
                <a:lnTo>
                  <a:pt x="0" y="0"/>
                </a:lnTo>
                <a:lnTo>
                  <a:pt x="0" y="1286405"/>
                </a:lnTo>
                <a:lnTo>
                  <a:pt x="1575775" y="1286405"/>
                </a:lnTo>
                <a:lnTo>
                  <a:pt x="1575775"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a:off x="-19050" y="0"/>
            <a:ext cx="1433234" cy="1170040"/>
          </a:xfrm>
          <a:custGeom>
            <a:avLst/>
            <a:gdLst/>
            <a:ahLst/>
            <a:cxnLst/>
            <a:rect l="l" t="t" r="r" b="b"/>
            <a:pathLst>
              <a:path w="1433234" h="1170040">
                <a:moveTo>
                  <a:pt x="1433234" y="0"/>
                </a:moveTo>
                <a:lnTo>
                  <a:pt x="0" y="0"/>
                </a:lnTo>
                <a:lnTo>
                  <a:pt x="0" y="1170040"/>
                </a:lnTo>
                <a:lnTo>
                  <a:pt x="1433234" y="1170040"/>
                </a:lnTo>
                <a:lnTo>
                  <a:pt x="1433234"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5574091" y="0"/>
            <a:ext cx="2628919" cy="1442911"/>
          </a:xfrm>
          <a:custGeom>
            <a:avLst/>
            <a:gdLst/>
            <a:ahLst/>
            <a:cxnLst/>
            <a:rect l="l" t="t" r="r" b="b"/>
            <a:pathLst>
              <a:path w="2628919" h="1442911">
                <a:moveTo>
                  <a:pt x="0" y="0"/>
                </a:moveTo>
                <a:lnTo>
                  <a:pt x="2628919" y="0"/>
                </a:lnTo>
                <a:lnTo>
                  <a:pt x="2628919" y="1442911"/>
                </a:lnTo>
                <a:lnTo>
                  <a:pt x="0" y="1442911"/>
                </a:lnTo>
                <a:lnTo>
                  <a:pt x="0" y="0"/>
                </a:lnTo>
                <a:close/>
              </a:path>
            </a:pathLst>
          </a:custGeom>
          <a:blipFill>
            <a:blip r:embed="rId8"/>
            <a:stretch>
              <a:fillRect r="-13435" b="-12221"/>
            </a:stretch>
          </a:blipFill>
        </p:spPr>
      </p:sp>
      <p:sp>
        <p:nvSpPr>
          <p:cNvPr id="6" name="Freeform 6"/>
          <p:cNvSpPr/>
          <p:nvPr/>
        </p:nvSpPr>
        <p:spPr>
          <a:xfrm>
            <a:off x="0" y="3762984"/>
            <a:ext cx="5707388" cy="5838079"/>
          </a:xfrm>
          <a:custGeom>
            <a:avLst/>
            <a:gdLst/>
            <a:ahLst/>
            <a:cxnLst/>
            <a:rect l="l" t="t" r="r" b="b"/>
            <a:pathLst>
              <a:path w="5707388" h="5838079">
                <a:moveTo>
                  <a:pt x="0" y="0"/>
                </a:moveTo>
                <a:lnTo>
                  <a:pt x="5707388" y="0"/>
                </a:lnTo>
                <a:lnTo>
                  <a:pt x="5707388" y="5838079"/>
                </a:lnTo>
                <a:lnTo>
                  <a:pt x="0" y="5838079"/>
                </a:lnTo>
                <a:lnTo>
                  <a:pt x="0" y="0"/>
                </a:lnTo>
                <a:close/>
              </a:path>
            </a:pathLst>
          </a:custGeom>
          <a:blipFill>
            <a:blip r:embed="rId9"/>
            <a:stretch>
              <a:fillRect l="-8754" t="-13101" r="-16479" b="-12422"/>
            </a:stretch>
          </a:blipFill>
        </p:spPr>
      </p:sp>
      <p:sp>
        <p:nvSpPr>
          <p:cNvPr id="8" name="TextBox 8"/>
          <p:cNvSpPr txBox="1"/>
          <p:nvPr/>
        </p:nvSpPr>
        <p:spPr>
          <a:xfrm>
            <a:off x="9703610" y="3963009"/>
            <a:ext cx="8115300" cy="1180491"/>
          </a:xfrm>
          <a:prstGeom prst="rect">
            <a:avLst/>
          </a:prstGeom>
        </p:spPr>
        <p:txBody>
          <a:bodyPr lIns="0" tIns="0" rIns="0" bIns="0" rtlCol="0" anchor="t">
            <a:spAutoFit/>
          </a:bodyPr>
          <a:lstStyle/>
          <a:p>
            <a:pPr algn="ctr">
              <a:lnSpc>
                <a:spcPts val="8836"/>
              </a:lnSpc>
            </a:pPr>
            <a:r>
              <a:rPr lang="en-US" sz="9109">
                <a:solidFill>
                  <a:srgbClr val="FDFDFD"/>
                </a:solidFill>
                <a:latin typeface="Poetsen"/>
                <a:ea typeface="Poetsen"/>
                <a:cs typeface="Poetsen"/>
                <a:sym typeface="Poetsen"/>
              </a:rPr>
              <a:t>Supply Chain</a:t>
            </a:r>
          </a:p>
        </p:txBody>
      </p:sp>
      <p:sp>
        <p:nvSpPr>
          <p:cNvPr id="9" name="Freeform 9"/>
          <p:cNvSpPr/>
          <p:nvPr/>
        </p:nvSpPr>
        <p:spPr>
          <a:xfrm>
            <a:off x="15238254" y="8915127"/>
            <a:ext cx="1482378" cy="1371873"/>
          </a:xfrm>
          <a:custGeom>
            <a:avLst/>
            <a:gdLst/>
            <a:ahLst/>
            <a:cxnLst/>
            <a:rect l="l" t="t" r="r" b="b"/>
            <a:pathLst>
              <a:path w="1482378" h="1371873">
                <a:moveTo>
                  <a:pt x="0" y="0"/>
                </a:moveTo>
                <a:lnTo>
                  <a:pt x="1482378" y="0"/>
                </a:lnTo>
                <a:lnTo>
                  <a:pt x="1482378" y="1371873"/>
                </a:lnTo>
                <a:lnTo>
                  <a:pt x="0" y="137187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Freeform 10"/>
          <p:cNvSpPr/>
          <p:nvPr/>
        </p:nvSpPr>
        <p:spPr>
          <a:xfrm flipH="1">
            <a:off x="16720632" y="8915127"/>
            <a:ext cx="1482378" cy="1371873"/>
          </a:xfrm>
          <a:custGeom>
            <a:avLst/>
            <a:gdLst/>
            <a:ahLst/>
            <a:cxnLst/>
            <a:rect l="l" t="t" r="r" b="b"/>
            <a:pathLst>
              <a:path w="1482378" h="1371873">
                <a:moveTo>
                  <a:pt x="1482378" y="0"/>
                </a:moveTo>
                <a:lnTo>
                  <a:pt x="0" y="0"/>
                </a:lnTo>
                <a:lnTo>
                  <a:pt x="0" y="1371873"/>
                </a:lnTo>
                <a:lnTo>
                  <a:pt x="1482378" y="1371873"/>
                </a:lnTo>
                <a:lnTo>
                  <a:pt x="1482378"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a:off x="16089722" y="7972020"/>
            <a:ext cx="1261819" cy="1167756"/>
          </a:xfrm>
          <a:custGeom>
            <a:avLst/>
            <a:gdLst/>
            <a:ahLst/>
            <a:cxnLst/>
            <a:rect l="l" t="t" r="r" b="b"/>
            <a:pathLst>
              <a:path w="1261819" h="1167756">
                <a:moveTo>
                  <a:pt x="0" y="0"/>
                </a:moveTo>
                <a:lnTo>
                  <a:pt x="1261819" y="0"/>
                </a:lnTo>
                <a:lnTo>
                  <a:pt x="1261819" y="1167755"/>
                </a:lnTo>
                <a:lnTo>
                  <a:pt x="0" y="1167755"/>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TextBox 2"/>
          <p:cNvSpPr txBox="1"/>
          <p:nvPr/>
        </p:nvSpPr>
        <p:spPr>
          <a:xfrm>
            <a:off x="426175" y="2143072"/>
            <a:ext cx="17861825" cy="3136243"/>
          </a:xfrm>
          <a:prstGeom prst="rect">
            <a:avLst/>
          </a:prstGeom>
        </p:spPr>
        <p:txBody>
          <a:bodyPr lIns="0" tIns="0" rIns="0" bIns="0" rtlCol="0" anchor="t">
            <a:spAutoFit/>
          </a:bodyPr>
          <a:lstStyle/>
          <a:p>
            <a:pPr algn="l">
              <a:lnSpc>
                <a:spcPts val="4991"/>
              </a:lnSpc>
            </a:pPr>
            <a:r>
              <a:rPr lang="en-US" sz="3565">
                <a:solidFill>
                  <a:srgbClr val="FFFFFF"/>
                </a:solidFill>
                <a:latin typeface="Arimo"/>
                <a:ea typeface="Arimo"/>
                <a:cs typeface="Arimo"/>
                <a:sym typeface="Arimo"/>
              </a:rPr>
              <a:t>We've broken down the data into groups of entities (such as orders,orderitem, products, customers, and Category) and how they relate to each other, making it easier to understand how the data is organized.:</a:t>
            </a:r>
          </a:p>
          <a:p>
            <a:pPr algn="l">
              <a:lnSpc>
                <a:spcPts val="4991"/>
              </a:lnSpc>
            </a:pPr>
            <a:endParaRPr lang="en-US" sz="3565">
              <a:solidFill>
                <a:srgbClr val="FFFFFF"/>
              </a:solidFill>
              <a:latin typeface="Arimo"/>
              <a:ea typeface="Arimo"/>
              <a:cs typeface="Arimo"/>
              <a:sym typeface="Arimo"/>
            </a:endParaRPr>
          </a:p>
          <a:p>
            <a:pPr algn="l">
              <a:lnSpc>
                <a:spcPts val="4991"/>
              </a:lnSpc>
            </a:pPr>
            <a:endParaRPr lang="en-US" sz="3565">
              <a:solidFill>
                <a:srgbClr val="FFFFFF"/>
              </a:solidFill>
              <a:latin typeface="Arimo"/>
              <a:ea typeface="Arimo"/>
              <a:cs typeface="Arimo"/>
              <a:sym typeface="Arimo"/>
            </a:endParaRPr>
          </a:p>
        </p:txBody>
      </p:sp>
      <p:grpSp>
        <p:nvGrpSpPr>
          <p:cNvPr id="3" name="Group 3"/>
          <p:cNvGrpSpPr/>
          <p:nvPr/>
        </p:nvGrpSpPr>
        <p:grpSpPr>
          <a:xfrm>
            <a:off x="0" y="-36439"/>
            <a:ext cx="10610883" cy="1494752"/>
            <a:chOff x="0" y="0"/>
            <a:chExt cx="2297460" cy="323643"/>
          </a:xfrm>
        </p:grpSpPr>
        <p:sp>
          <p:nvSpPr>
            <p:cNvPr id="4" name="Freeform 4"/>
            <p:cNvSpPr/>
            <p:nvPr/>
          </p:nvSpPr>
          <p:spPr>
            <a:xfrm>
              <a:off x="0" y="0"/>
              <a:ext cx="2297460" cy="323643"/>
            </a:xfrm>
            <a:custGeom>
              <a:avLst/>
              <a:gdLst/>
              <a:ahLst/>
              <a:cxnLst/>
              <a:rect l="l" t="t" r="r" b="b"/>
              <a:pathLst>
                <a:path w="2297460" h="323643">
                  <a:moveTo>
                    <a:pt x="0" y="0"/>
                  </a:moveTo>
                  <a:lnTo>
                    <a:pt x="2094260" y="0"/>
                  </a:lnTo>
                  <a:lnTo>
                    <a:pt x="2297460" y="161821"/>
                  </a:lnTo>
                  <a:lnTo>
                    <a:pt x="2094260" y="323643"/>
                  </a:lnTo>
                  <a:lnTo>
                    <a:pt x="0" y="323643"/>
                  </a:lnTo>
                  <a:lnTo>
                    <a:pt x="203200" y="161821"/>
                  </a:lnTo>
                  <a:lnTo>
                    <a:pt x="0" y="0"/>
                  </a:lnTo>
                  <a:close/>
                </a:path>
              </a:pathLst>
            </a:custGeom>
            <a:solidFill>
              <a:srgbClr val="9290C3"/>
            </a:solidFill>
          </p:spPr>
        </p:sp>
        <p:sp>
          <p:nvSpPr>
            <p:cNvPr id="5" name="TextBox 5"/>
            <p:cNvSpPr txBox="1"/>
            <p:nvPr/>
          </p:nvSpPr>
          <p:spPr>
            <a:xfrm>
              <a:off x="177800" y="-57150"/>
              <a:ext cx="2043460" cy="380793"/>
            </a:xfrm>
            <a:prstGeom prst="rect">
              <a:avLst/>
            </a:prstGeom>
          </p:spPr>
          <p:txBody>
            <a:bodyPr lIns="50800" tIns="50800" rIns="50800" bIns="50800" rtlCol="0" anchor="ctr"/>
            <a:lstStyle/>
            <a:p>
              <a:pPr algn="ctr">
                <a:lnSpc>
                  <a:spcPts val="3219"/>
                </a:lnSpc>
              </a:pPr>
              <a:endParaRPr/>
            </a:p>
          </p:txBody>
        </p:sp>
      </p:grpSp>
      <p:sp>
        <p:nvSpPr>
          <p:cNvPr id="6" name="TextBox 6"/>
          <p:cNvSpPr txBox="1"/>
          <p:nvPr/>
        </p:nvSpPr>
        <p:spPr>
          <a:xfrm>
            <a:off x="1028700" y="307450"/>
            <a:ext cx="9318421" cy="721250"/>
          </a:xfrm>
          <a:prstGeom prst="rect">
            <a:avLst/>
          </a:prstGeom>
        </p:spPr>
        <p:txBody>
          <a:bodyPr lIns="0" tIns="0" rIns="0" bIns="0" rtlCol="0" anchor="t">
            <a:spAutoFit/>
          </a:bodyPr>
          <a:lstStyle/>
          <a:p>
            <a:pPr algn="ctr">
              <a:lnSpc>
                <a:spcPts val="5921"/>
              </a:lnSpc>
              <a:spcBef>
                <a:spcPct val="0"/>
              </a:spcBef>
            </a:pPr>
            <a:r>
              <a:rPr lang="en-US" sz="4229">
                <a:solidFill>
                  <a:srgbClr val="FFFFFF"/>
                </a:solidFill>
                <a:latin typeface="Poetsen"/>
                <a:ea typeface="Poetsen"/>
                <a:cs typeface="Poetsen"/>
                <a:sym typeface="Poetsen"/>
              </a:rPr>
              <a:t>Design entity relation diagram (ERD)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798743" cy="1318403"/>
            <a:chOff x="0" y="0"/>
            <a:chExt cx="2338136" cy="285460"/>
          </a:xfrm>
        </p:grpSpPr>
        <p:sp>
          <p:nvSpPr>
            <p:cNvPr id="3" name="Freeform 3"/>
            <p:cNvSpPr/>
            <p:nvPr/>
          </p:nvSpPr>
          <p:spPr>
            <a:xfrm>
              <a:off x="0" y="0"/>
              <a:ext cx="2338136" cy="285460"/>
            </a:xfrm>
            <a:custGeom>
              <a:avLst/>
              <a:gdLst/>
              <a:ahLst/>
              <a:cxnLst/>
              <a:rect l="l" t="t" r="r" b="b"/>
              <a:pathLst>
                <a:path w="2338136" h="285460">
                  <a:moveTo>
                    <a:pt x="0" y="0"/>
                  </a:moveTo>
                  <a:lnTo>
                    <a:pt x="2134936" y="0"/>
                  </a:lnTo>
                  <a:lnTo>
                    <a:pt x="2338136" y="142730"/>
                  </a:lnTo>
                  <a:lnTo>
                    <a:pt x="213493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84136"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682462" y="1559899"/>
            <a:ext cx="16923076" cy="8485773"/>
          </a:xfrm>
          <a:custGeom>
            <a:avLst/>
            <a:gdLst/>
            <a:ahLst/>
            <a:cxnLst/>
            <a:rect l="l" t="t" r="r" b="b"/>
            <a:pathLst>
              <a:path w="16923076" h="8485773">
                <a:moveTo>
                  <a:pt x="0" y="0"/>
                </a:moveTo>
                <a:lnTo>
                  <a:pt x="16923076" y="0"/>
                </a:lnTo>
                <a:lnTo>
                  <a:pt x="16923076" y="8485773"/>
                </a:lnTo>
                <a:lnTo>
                  <a:pt x="0" y="8485773"/>
                </a:lnTo>
                <a:lnTo>
                  <a:pt x="0" y="0"/>
                </a:lnTo>
                <a:close/>
              </a:path>
            </a:pathLst>
          </a:custGeom>
          <a:blipFill>
            <a:blip r:embed="rId2"/>
            <a:stretch>
              <a:fillRect l="-222" r="-222" b="-12678"/>
            </a:stretch>
          </a:blipFill>
        </p:spPr>
      </p:sp>
      <p:sp>
        <p:nvSpPr>
          <p:cNvPr id="6" name="TextBox 6"/>
          <p:cNvSpPr txBox="1"/>
          <p:nvPr/>
        </p:nvSpPr>
        <p:spPr>
          <a:xfrm>
            <a:off x="659316" y="251439"/>
            <a:ext cx="10139426" cy="729800"/>
          </a:xfrm>
          <a:prstGeom prst="rect">
            <a:avLst/>
          </a:prstGeom>
        </p:spPr>
        <p:txBody>
          <a:bodyPr lIns="0" tIns="0" rIns="0" bIns="0" rtlCol="0" anchor="t">
            <a:spAutoFit/>
          </a:bodyPr>
          <a:lstStyle/>
          <a:p>
            <a:pPr algn="ctr">
              <a:lnSpc>
                <a:spcPts val="5974"/>
              </a:lnSpc>
              <a:spcBef>
                <a:spcPct val="0"/>
              </a:spcBef>
            </a:pPr>
            <a:r>
              <a:rPr lang="en-US" sz="4267">
                <a:solidFill>
                  <a:srgbClr val="FFFFFF"/>
                </a:solidFill>
                <a:latin typeface="Poetsen"/>
                <a:ea typeface="Poetsen"/>
                <a:cs typeface="Poetsen"/>
                <a:sym typeface="Poetsen"/>
              </a:rPr>
              <a:t>Design entity relation diagram (ERD)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8177861" y="486207"/>
            <a:ext cx="9890968" cy="9314587"/>
          </a:xfrm>
          <a:custGeom>
            <a:avLst/>
            <a:gdLst/>
            <a:ahLst/>
            <a:cxnLst/>
            <a:rect l="l" t="t" r="r" b="b"/>
            <a:pathLst>
              <a:path w="9890968" h="9314587">
                <a:moveTo>
                  <a:pt x="0" y="0"/>
                </a:moveTo>
                <a:lnTo>
                  <a:pt x="9890969" y="0"/>
                </a:lnTo>
                <a:lnTo>
                  <a:pt x="9890969" y="9314586"/>
                </a:lnTo>
                <a:lnTo>
                  <a:pt x="0" y="9314586"/>
                </a:lnTo>
                <a:lnTo>
                  <a:pt x="0" y="0"/>
                </a:lnTo>
                <a:close/>
              </a:path>
            </a:pathLst>
          </a:custGeom>
          <a:blipFill>
            <a:blip r:embed="rId2"/>
            <a:stretch>
              <a:fillRect r="-2215"/>
            </a:stretch>
          </a:blipFill>
        </p:spPr>
      </p:sp>
      <p:sp>
        <p:nvSpPr>
          <p:cNvPr id="3" name="TextBox 3"/>
          <p:cNvSpPr txBox="1"/>
          <p:nvPr/>
        </p:nvSpPr>
        <p:spPr>
          <a:xfrm>
            <a:off x="2385508" y="4685348"/>
            <a:ext cx="6181787" cy="861822"/>
          </a:xfrm>
          <a:prstGeom prst="rect">
            <a:avLst/>
          </a:prstGeom>
        </p:spPr>
        <p:txBody>
          <a:bodyPr lIns="0" tIns="0" rIns="0" bIns="0" rtlCol="0" anchor="t">
            <a:spAutoFit/>
          </a:bodyPr>
          <a:lstStyle/>
          <a:p>
            <a:pPr algn="ctr">
              <a:lnSpc>
                <a:spcPts val="7097"/>
              </a:lnSpc>
              <a:spcBef>
                <a:spcPct val="0"/>
              </a:spcBef>
            </a:pPr>
            <a:r>
              <a:rPr lang="en-US" sz="5070">
                <a:solidFill>
                  <a:srgbClr val="FFFFFF"/>
                </a:solidFill>
                <a:latin typeface="Poetsen"/>
                <a:ea typeface="Poetsen"/>
                <a:cs typeface="Poetsen"/>
                <a:sym typeface="Poetsen"/>
              </a:rPr>
              <a:t>Design Mapping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2102005" y="207646"/>
            <a:ext cx="5216459" cy="821817"/>
          </a:xfrm>
          <a:prstGeom prst="rect">
            <a:avLst/>
          </a:prstGeom>
        </p:spPr>
        <p:txBody>
          <a:bodyPr lIns="0" tIns="0" rIns="0" bIns="0" rtlCol="0" anchor="t">
            <a:spAutoFit/>
          </a:bodyPr>
          <a:lstStyle/>
          <a:p>
            <a:pPr algn="just">
              <a:lnSpc>
                <a:spcPts val="6678"/>
              </a:lnSpc>
              <a:spcBef>
                <a:spcPct val="0"/>
              </a:spcBef>
            </a:pPr>
            <a:r>
              <a:rPr lang="en-US" sz="4770">
                <a:solidFill>
                  <a:srgbClr val="FFFFFF"/>
                </a:solidFill>
                <a:latin typeface="Poetsen"/>
                <a:ea typeface="Poetsen"/>
                <a:cs typeface="Poetsen"/>
                <a:sym typeface="Poetsen"/>
              </a:rPr>
              <a:t>Design Mapping</a:t>
            </a:r>
          </a:p>
        </p:txBody>
      </p:sp>
      <p:sp>
        <p:nvSpPr>
          <p:cNvPr id="6" name="TextBox 6"/>
          <p:cNvSpPr txBox="1"/>
          <p:nvPr/>
        </p:nvSpPr>
        <p:spPr>
          <a:xfrm>
            <a:off x="408246" y="2215190"/>
            <a:ext cx="17879754" cy="1918375"/>
          </a:xfrm>
          <a:prstGeom prst="rect">
            <a:avLst/>
          </a:prstGeom>
        </p:spPr>
        <p:txBody>
          <a:bodyPr lIns="0" tIns="0" rIns="0" bIns="0" rtlCol="0" anchor="t">
            <a:spAutoFit/>
          </a:bodyPr>
          <a:lstStyle/>
          <a:p>
            <a:pPr algn="l">
              <a:lnSpc>
                <a:spcPts val="5037"/>
              </a:lnSpc>
            </a:pPr>
            <a:r>
              <a:rPr lang="en-US" sz="3598">
                <a:solidFill>
                  <a:srgbClr val="FFFFFF"/>
                </a:solidFill>
                <a:latin typeface="Arimo"/>
                <a:ea typeface="Arimo"/>
                <a:cs typeface="Arimo"/>
                <a:sym typeface="Arimo"/>
              </a:rPr>
              <a:t>Through </a:t>
            </a:r>
            <a:r>
              <a:rPr lang="en-US" sz="3598" b="1">
                <a:solidFill>
                  <a:srgbClr val="FFFFFF"/>
                </a:solidFill>
                <a:latin typeface="Arimo Bold"/>
                <a:ea typeface="Arimo Bold"/>
                <a:cs typeface="Arimo Bold"/>
                <a:sym typeface="Arimo Bold"/>
              </a:rPr>
              <a:t>Mapping </a:t>
            </a:r>
            <a:r>
              <a:rPr lang="en-US" sz="3598">
                <a:solidFill>
                  <a:srgbClr val="FFFFFF"/>
                </a:solidFill>
                <a:latin typeface="Arimo"/>
                <a:ea typeface="Arimo"/>
                <a:cs typeface="Arimo"/>
                <a:sym typeface="Arimo"/>
              </a:rPr>
              <a:t>we begin to collect relevant data and link it between different tables or entities in the database. It plays a very important role in organizing information, especially in the context of the supply chain.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028700" y="1582968"/>
            <a:ext cx="15702642" cy="8500007"/>
          </a:xfrm>
          <a:custGeom>
            <a:avLst/>
            <a:gdLst/>
            <a:ahLst/>
            <a:cxnLst/>
            <a:rect l="l" t="t" r="r" b="b"/>
            <a:pathLst>
              <a:path w="15702642" h="8500007">
                <a:moveTo>
                  <a:pt x="0" y="0"/>
                </a:moveTo>
                <a:lnTo>
                  <a:pt x="15702642" y="0"/>
                </a:lnTo>
                <a:lnTo>
                  <a:pt x="15702642" y="8500007"/>
                </a:lnTo>
                <a:lnTo>
                  <a:pt x="0" y="8500007"/>
                </a:lnTo>
                <a:lnTo>
                  <a:pt x="0" y="0"/>
                </a:lnTo>
                <a:close/>
              </a:path>
            </a:pathLst>
          </a:custGeom>
          <a:blipFill>
            <a:blip r:embed="rId2"/>
            <a:stretch>
              <a:fillRect t="-3143" b="-771"/>
            </a:stretch>
          </a:blipFill>
        </p:spPr>
      </p:sp>
      <p:sp>
        <p:nvSpPr>
          <p:cNvPr id="6" name="TextBox 6"/>
          <p:cNvSpPr txBox="1"/>
          <p:nvPr/>
        </p:nvSpPr>
        <p:spPr>
          <a:xfrm>
            <a:off x="2316523" y="207646"/>
            <a:ext cx="5804291" cy="821817"/>
          </a:xfrm>
          <a:prstGeom prst="rect">
            <a:avLst/>
          </a:prstGeom>
        </p:spPr>
        <p:txBody>
          <a:bodyPr lIns="0" tIns="0" rIns="0" bIns="0" rtlCol="0" anchor="t">
            <a:spAutoFit/>
          </a:bodyPr>
          <a:lstStyle/>
          <a:p>
            <a:pPr algn="ctr">
              <a:lnSpc>
                <a:spcPts val="6678"/>
              </a:lnSpc>
              <a:spcBef>
                <a:spcPct val="0"/>
              </a:spcBef>
            </a:pPr>
            <a:r>
              <a:rPr lang="en-US" sz="4770">
                <a:solidFill>
                  <a:srgbClr val="FFFFFF"/>
                </a:solidFill>
                <a:latin typeface="Poetsen"/>
                <a:ea typeface="Poetsen"/>
                <a:cs typeface="Poetsen"/>
                <a:sym typeface="Poetsen"/>
              </a:rPr>
              <a:t>Design Mapping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8720202" y="1028700"/>
            <a:ext cx="8539098" cy="8184439"/>
          </a:xfrm>
          <a:custGeom>
            <a:avLst/>
            <a:gdLst/>
            <a:ahLst/>
            <a:cxnLst/>
            <a:rect l="l" t="t" r="r" b="b"/>
            <a:pathLst>
              <a:path w="8539098" h="8184439">
                <a:moveTo>
                  <a:pt x="0" y="0"/>
                </a:moveTo>
                <a:lnTo>
                  <a:pt x="8539098" y="0"/>
                </a:lnTo>
                <a:lnTo>
                  <a:pt x="8539098" y="8184439"/>
                </a:lnTo>
                <a:lnTo>
                  <a:pt x="0" y="8184439"/>
                </a:lnTo>
                <a:lnTo>
                  <a:pt x="0" y="0"/>
                </a:lnTo>
                <a:close/>
              </a:path>
            </a:pathLst>
          </a:custGeom>
          <a:blipFill>
            <a:blip r:embed="rId2"/>
            <a:stretch>
              <a:fillRect/>
            </a:stretch>
          </a:blipFill>
        </p:spPr>
      </p:sp>
      <p:sp>
        <p:nvSpPr>
          <p:cNvPr id="3" name="TextBox 3"/>
          <p:cNvSpPr txBox="1"/>
          <p:nvPr/>
        </p:nvSpPr>
        <p:spPr>
          <a:xfrm>
            <a:off x="702379" y="3981227"/>
            <a:ext cx="7093397" cy="861822"/>
          </a:xfrm>
          <a:prstGeom prst="rect">
            <a:avLst/>
          </a:prstGeom>
        </p:spPr>
        <p:txBody>
          <a:bodyPr lIns="0" tIns="0" rIns="0" bIns="0" rtlCol="0" anchor="t">
            <a:spAutoFit/>
          </a:bodyPr>
          <a:lstStyle/>
          <a:p>
            <a:pPr algn="ctr">
              <a:lnSpc>
                <a:spcPts val="7097"/>
              </a:lnSpc>
              <a:spcBef>
                <a:spcPct val="0"/>
              </a:spcBef>
            </a:pPr>
            <a:r>
              <a:rPr lang="en-US" sz="5070">
                <a:solidFill>
                  <a:srgbClr val="FFFFFF"/>
                </a:solidFill>
                <a:latin typeface="Poetsen"/>
                <a:ea typeface="Poetsen"/>
                <a:cs typeface="Poetsen"/>
                <a:sym typeface="Poetsen"/>
              </a:rPr>
              <a:t>Transfer data to SQL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75362" cy="1318403"/>
            <a:chOff x="0" y="0"/>
            <a:chExt cx="2268118" cy="285460"/>
          </a:xfrm>
        </p:grpSpPr>
        <p:sp>
          <p:nvSpPr>
            <p:cNvPr id="3" name="Freeform 3"/>
            <p:cNvSpPr/>
            <p:nvPr/>
          </p:nvSpPr>
          <p:spPr>
            <a:xfrm>
              <a:off x="0" y="0"/>
              <a:ext cx="2268118" cy="285460"/>
            </a:xfrm>
            <a:custGeom>
              <a:avLst/>
              <a:gdLst/>
              <a:ahLst/>
              <a:cxnLst/>
              <a:rect l="l" t="t" r="r" b="b"/>
              <a:pathLst>
                <a:path w="2268118" h="285460">
                  <a:moveTo>
                    <a:pt x="0" y="0"/>
                  </a:moveTo>
                  <a:lnTo>
                    <a:pt x="2064918" y="0"/>
                  </a:lnTo>
                  <a:lnTo>
                    <a:pt x="2268118" y="142730"/>
                  </a:lnTo>
                  <a:lnTo>
                    <a:pt x="2064918"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14118" cy="34261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1304906" y="221052"/>
            <a:ext cx="6064691" cy="821817"/>
          </a:xfrm>
          <a:prstGeom prst="rect">
            <a:avLst/>
          </a:prstGeom>
        </p:spPr>
        <p:txBody>
          <a:bodyPr lIns="0" tIns="0" rIns="0" bIns="0" rtlCol="0" anchor="t">
            <a:spAutoFit/>
          </a:bodyPr>
          <a:lstStyle/>
          <a:p>
            <a:pPr algn="ctr">
              <a:lnSpc>
                <a:spcPts val="6678"/>
              </a:lnSpc>
              <a:spcBef>
                <a:spcPct val="0"/>
              </a:spcBef>
            </a:pPr>
            <a:r>
              <a:rPr lang="en-US" sz="4770">
                <a:solidFill>
                  <a:srgbClr val="FFFFFF"/>
                </a:solidFill>
                <a:latin typeface="Poetsen"/>
                <a:ea typeface="Poetsen"/>
                <a:cs typeface="Poetsen"/>
                <a:sym typeface="Poetsen"/>
              </a:rPr>
              <a:t>Transfer data to SQL</a:t>
            </a:r>
          </a:p>
        </p:txBody>
      </p:sp>
      <p:sp>
        <p:nvSpPr>
          <p:cNvPr id="6" name="TextBox 6"/>
          <p:cNvSpPr txBox="1"/>
          <p:nvPr/>
        </p:nvSpPr>
        <p:spPr>
          <a:xfrm>
            <a:off x="616411" y="2009449"/>
            <a:ext cx="17671589" cy="1280200"/>
          </a:xfrm>
          <a:prstGeom prst="rect">
            <a:avLst/>
          </a:prstGeom>
        </p:spPr>
        <p:txBody>
          <a:bodyPr lIns="0" tIns="0" rIns="0" bIns="0" rtlCol="0" anchor="t">
            <a:spAutoFit/>
          </a:bodyPr>
          <a:lstStyle/>
          <a:p>
            <a:pPr algn="l">
              <a:lnSpc>
                <a:spcPts val="5037"/>
              </a:lnSpc>
            </a:pPr>
            <a:r>
              <a:rPr lang="en-US" sz="3598">
                <a:solidFill>
                  <a:srgbClr val="FFFFFF"/>
                </a:solidFill>
                <a:latin typeface="Arimo"/>
                <a:ea typeface="Arimo"/>
                <a:cs typeface="Arimo"/>
                <a:sym typeface="Arimo"/>
              </a:rPr>
              <a:t>By using SSIS we prefer to move data from data source (Excel files) to destination (database).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75362" cy="1318403"/>
            <a:chOff x="0" y="0"/>
            <a:chExt cx="2268118" cy="285460"/>
          </a:xfrm>
        </p:grpSpPr>
        <p:sp>
          <p:nvSpPr>
            <p:cNvPr id="3" name="Freeform 3"/>
            <p:cNvSpPr/>
            <p:nvPr/>
          </p:nvSpPr>
          <p:spPr>
            <a:xfrm>
              <a:off x="0" y="0"/>
              <a:ext cx="2268118" cy="285460"/>
            </a:xfrm>
            <a:custGeom>
              <a:avLst/>
              <a:gdLst/>
              <a:ahLst/>
              <a:cxnLst/>
              <a:rect l="l" t="t" r="r" b="b"/>
              <a:pathLst>
                <a:path w="2268118" h="285460">
                  <a:moveTo>
                    <a:pt x="0" y="0"/>
                  </a:moveTo>
                  <a:lnTo>
                    <a:pt x="2064918" y="0"/>
                  </a:lnTo>
                  <a:lnTo>
                    <a:pt x="2268118" y="142730"/>
                  </a:lnTo>
                  <a:lnTo>
                    <a:pt x="2064918"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14118"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028700" y="2171741"/>
            <a:ext cx="16230600" cy="7600764"/>
          </a:xfrm>
          <a:custGeom>
            <a:avLst/>
            <a:gdLst/>
            <a:ahLst/>
            <a:cxnLst/>
            <a:rect l="l" t="t" r="r" b="b"/>
            <a:pathLst>
              <a:path w="16230600" h="7600764">
                <a:moveTo>
                  <a:pt x="0" y="0"/>
                </a:moveTo>
                <a:lnTo>
                  <a:pt x="16230600" y="0"/>
                </a:lnTo>
                <a:lnTo>
                  <a:pt x="16230600" y="7600764"/>
                </a:lnTo>
                <a:lnTo>
                  <a:pt x="0" y="7600764"/>
                </a:lnTo>
                <a:lnTo>
                  <a:pt x="0" y="0"/>
                </a:lnTo>
                <a:close/>
              </a:path>
            </a:pathLst>
          </a:custGeom>
          <a:blipFill>
            <a:blip r:embed="rId2"/>
            <a:stretch>
              <a:fillRect t="-10839" b="-9275"/>
            </a:stretch>
          </a:blipFill>
        </p:spPr>
      </p:sp>
      <p:sp>
        <p:nvSpPr>
          <p:cNvPr id="6" name="TextBox 6"/>
          <p:cNvSpPr txBox="1"/>
          <p:nvPr/>
        </p:nvSpPr>
        <p:spPr>
          <a:xfrm>
            <a:off x="1304906" y="221052"/>
            <a:ext cx="6064691" cy="821817"/>
          </a:xfrm>
          <a:prstGeom prst="rect">
            <a:avLst/>
          </a:prstGeom>
        </p:spPr>
        <p:txBody>
          <a:bodyPr lIns="0" tIns="0" rIns="0" bIns="0" rtlCol="0" anchor="t">
            <a:spAutoFit/>
          </a:bodyPr>
          <a:lstStyle/>
          <a:p>
            <a:pPr algn="ctr">
              <a:lnSpc>
                <a:spcPts val="6678"/>
              </a:lnSpc>
              <a:spcBef>
                <a:spcPct val="0"/>
              </a:spcBef>
            </a:pPr>
            <a:r>
              <a:rPr lang="en-US" sz="4770">
                <a:solidFill>
                  <a:srgbClr val="FFFFFF"/>
                </a:solidFill>
                <a:latin typeface="Poetsen"/>
                <a:ea typeface="Poetsen"/>
                <a:cs typeface="Poetsen"/>
                <a:sym typeface="Poetsen"/>
              </a:rPr>
              <a:t>Transfer data to SQL</a:t>
            </a:r>
          </a:p>
        </p:txBody>
      </p:sp>
      <p:sp>
        <p:nvSpPr>
          <p:cNvPr id="7" name="TextBox 7"/>
          <p:cNvSpPr txBox="1"/>
          <p:nvPr/>
        </p:nvSpPr>
        <p:spPr>
          <a:xfrm>
            <a:off x="1028700" y="1368200"/>
            <a:ext cx="6340897" cy="658494"/>
          </a:xfrm>
          <a:prstGeom prst="rect">
            <a:avLst/>
          </a:prstGeom>
        </p:spPr>
        <p:txBody>
          <a:bodyPr lIns="0" tIns="0" rIns="0" bIns="0" rtlCol="0" anchor="t">
            <a:spAutoFit/>
          </a:bodyPr>
          <a:lstStyle/>
          <a:p>
            <a:pPr algn="l">
              <a:lnSpc>
                <a:spcPts val="5180"/>
              </a:lnSpc>
              <a:spcBef>
                <a:spcPct val="0"/>
              </a:spcBef>
            </a:pPr>
            <a:r>
              <a:rPr lang="en-US" sz="3700">
                <a:solidFill>
                  <a:srgbClr val="FFFFFF"/>
                </a:solidFill>
                <a:latin typeface="Arimo"/>
                <a:ea typeface="Arimo"/>
                <a:cs typeface="Arimo"/>
                <a:sym typeface="Arimo"/>
              </a:rPr>
              <a:t>Example of  transfer data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9939745" y="2130097"/>
            <a:ext cx="7701646" cy="7128203"/>
          </a:xfrm>
          <a:custGeom>
            <a:avLst/>
            <a:gdLst/>
            <a:ahLst/>
            <a:cxnLst/>
            <a:rect l="l" t="t" r="r" b="b"/>
            <a:pathLst>
              <a:path w="7701646" h="7128203">
                <a:moveTo>
                  <a:pt x="0" y="0"/>
                </a:moveTo>
                <a:lnTo>
                  <a:pt x="7701646" y="0"/>
                </a:lnTo>
                <a:lnTo>
                  <a:pt x="7701646" y="7128203"/>
                </a:lnTo>
                <a:lnTo>
                  <a:pt x="0" y="7128203"/>
                </a:lnTo>
                <a:lnTo>
                  <a:pt x="0" y="0"/>
                </a:lnTo>
                <a:close/>
              </a:path>
            </a:pathLst>
          </a:custGeom>
          <a:blipFill>
            <a:blip r:embed="rId2"/>
            <a:stretch>
              <a:fillRect t="-12369" r="-3053" b="-7100"/>
            </a:stretch>
          </a:blipFill>
        </p:spPr>
      </p:sp>
      <p:sp>
        <p:nvSpPr>
          <p:cNvPr id="3" name="TextBox 3"/>
          <p:cNvSpPr txBox="1"/>
          <p:nvPr/>
        </p:nvSpPr>
        <p:spPr>
          <a:xfrm>
            <a:off x="481369" y="4685348"/>
            <a:ext cx="6653702" cy="861822"/>
          </a:xfrm>
          <a:prstGeom prst="rect">
            <a:avLst/>
          </a:prstGeom>
        </p:spPr>
        <p:txBody>
          <a:bodyPr lIns="0" tIns="0" rIns="0" bIns="0" rtlCol="0" anchor="t">
            <a:spAutoFit/>
          </a:bodyPr>
          <a:lstStyle/>
          <a:p>
            <a:pPr algn="ctr">
              <a:lnSpc>
                <a:spcPts val="7097"/>
              </a:lnSpc>
              <a:spcBef>
                <a:spcPct val="0"/>
              </a:spcBef>
            </a:pPr>
            <a:r>
              <a:rPr lang="en-US" sz="5070">
                <a:solidFill>
                  <a:srgbClr val="FFFFFF"/>
                </a:solidFill>
                <a:latin typeface="Poetsen"/>
                <a:ea typeface="Poetsen"/>
                <a:cs typeface="Poetsen"/>
                <a:sym typeface="Poetsen"/>
              </a:rPr>
              <a:t>DWH Design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1289290" y="207646"/>
            <a:ext cx="6653702" cy="821817"/>
          </a:xfrm>
          <a:prstGeom prst="rect">
            <a:avLst/>
          </a:prstGeom>
        </p:spPr>
        <p:txBody>
          <a:bodyPr lIns="0" tIns="0" rIns="0" bIns="0" rtlCol="0" anchor="t">
            <a:spAutoFit/>
          </a:bodyPr>
          <a:lstStyle/>
          <a:p>
            <a:pPr algn="ctr">
              <a:lnSpc>
                <a:spcPts val="6678"/>
              </a:lnSpc>
              <a:spcBef>
                <a:spcPct val="0"/>
              </a:spcBef>
            </a:pPr>
            <a:r>
              <a:rPr lang="en-US" sz="4770">
                <a:solidFill>
                  <a:srgbClr val="FFFFFF"/>
                </a:solidFill>
                <a:latin typeface="Poetsen"/>
                <a:ea typeface="Poetsen"/>
                <a:cs typeface="Poetsen"/>
                <a:sym typeface="Poetsen"/>
              </a:rPr>
              <a:t>DWH Design</a:t>
            </a:r>
          </a:p>
        </p:txBody>
      </p:sp>
      <p:sp>
        <p:nvSpPr>
          <p:cNvPr id="6" name="TextBox 6"/>
          <p:cNvSpPr txBox="1"/>
          <p:nvPr/>
        </p:nvSpPr>
        <p:spPr>
          <a:xfrm>
            <a:off x="676001" y="1784126"/>
            <a:ext cx="16935998" cy="2630169"/>
          </a:xfrm>
          <a:prstGeom prst="rect">
            <a:avLst/>
          </a:prstGeom>
        </p:spPr>
        <p:txBody>
          <a:bodyPr lIns="0" tIns="0" rIns="0" bIns="0" rtlCol="0" anchor="t">
            <a:spAutoFit/>
          </a:bodyPr>
          <a:lstStyle/>
          <a:p>
            <a:pPr algn="l">
              <a:lnSpc>
                <a:spcPts val="5180"/>
              </a:lnSpc>
            </a:pPr>
            <a:r>
              <a:rPr lang="en-US" sz="3700">
                <a:solidFill>
                  <a:srgbClr val="FFFFFF"/>
                </a:solidFill>
                <a:latin typeface="Arimo"/>
                <a:ea typeface="Arimo"/>
                <a:cs typeface="Arimo"/>
                <a:sym typeface="Arimo"/>
              </a:rPr>
              <a:t>By understanding the business first and then converting normalized tables in </a:t>
            </a:r>
          </a:p>
          <a:p>
            <a:pPr algn="l">
              <a:lnSpc>
                <a:spcPts val="5180"/>
              </a:lnSpc>
            </a:pPr>
            <a:r>
              <a:rPr lang="en-US" sz="3700">
                <a:solidFill>
                  <a:srgbClr val="FFFFFF"/>
                </a:solidFill>
                <a:latin typeface="Arimo"/>
                <a:ea typeface="Arimo"/>
                <a:cs typeface="Arimo"/>
                <a:sym typeface="Arimo"/>
              </a:rPr>
              <a:t>a database into denormalized tables in a data warehouse through dimension </a:t>
            </a:r>
          </a:p>
          <a:p>
            <a:pPr algn="l">
              <a:lnSpc>
                <a:spcPts val="5180"/>
              </a:lnSpc>
            </a:pPr>
            <a:r>
              <a:rPr lang="en-US" sz="3700">
                <a:solidFill>
                  <a:srgbClr val="FFFFFF"/>
                </a:solidFill>
                <a:latin typeface="Arimo"/>
                <a:ea typeface="Arimo"/>
                <a:cs typeface="Arimo"/>
                <a:sym typeface="Arimo"/>
              </a:rPr>
              <a:t>tables and a fact table. To meet the business needs of analysis for a later </a:t>
            </a:r>
          </a:p>
          <a:p>
            <a:pPr algn="l">
              <a:lnSpc>
                <a:spcPts val="5180"/>
              </a:lnSpc>
              <a:spcBef>
                <a:spcPct val="0"/>
              </a:spcBef>
            </a:pPr>
            <a:r>
              <a:rPr lang="en-US" sz="3700">
                <a:solidFill>
                  <a:srgbClr val="FFFFFF"/>
                </a:solidFill>
                <a:latin typeface="Arimo"/>
                <a:ea typeface="Arimo"/>
                <a:cs typeface="Arimo"/>
                <a:sym typeface="Arimo"/>
              </a:rPr>
              <a:t>period</a:t>
            </a:r>
          </a:p>
        </p:txBody>
      </p:sp>
      <p:sp>
        <p:nvSpPr>
          <p:cNvPr id="7" name="TextBox 7"/>
          <p:cNvSpPr txBox="1"/>
          <p:nvPr/>
        </p:nvSpPr>
        <p:spPr>
          <a:xfrm>
            <a:off x="676001" y="5414259"/>
            <a:ext cx="16583299" cy="2521357"/>
          </a:xfrm>
          <a:prstGeom prst="rect">
            <a:avLst/>
          </a:prstGeom>
        </p:spPr>
        <p:txBody>
          <a:bodyPr lIns="0" tIns="0" rIns="0" bIns="0" rtlCol="0" anchor="t">
            <a:spAutoFit/>
          </a:bodyPr>
          <a:lstStyle/>
          <a:p>
            <a:pPr algn="l">
              <a:lnSpc>
                <a:spcPts val="4977"/>
              </a:lnSpc>
            </a:pPr>
            <a:r>
              <a:rPr lang="en-US" sz="3555" b="1">
                <a:solidFill>
                  <a:srgbClr val="FFFFFF"/>
                </a:solidFill>
                <a:latin typeface="Arimo Bold"/>
                <a:ea typeface="Arimo Bold"/>
                <a:cs typeface="Arimo Bold"/>
                <a:sym typeface="Arimo Bold"/>
              </a:rPr>
              <a:t>Contains:</a:t>
            </a:r>
          </a:p>
          <a:p>
            <a:pPr algn="l">
              <a:lnSpc>
                <a:spcPts val="4977"/>
              </a:lnSpc>
            </a:pPr>
            <a:r>
              <a:rPr lang="en-US" sz="3555" b="1">
                <a:solidFill>
                  <a:srgbClr val="FFFFFF"/>
                </a:solidFill>
                <a:latin typeface="Arimo Bold"/>
                <a:ea typeface="Arimo Bold"/>
                <a:cs typeface="Arimo Bold"/>
                <a:sym typeface="Arimo Bold"/>
              </a:rPr>
              <a:t>Facts: </a:t>
            </a:r>
            <a:r>
              <a:rPr lang="en-US" sz="3555">
                <a:solidFill>
                  <a:srgbClr val="FFFFFF"/>
                </a:solidFill>
                <a:latin typeface="Arimo"/>
                <a:ea typeface="Arimo"/>
                <a:cs typeface="Arimo"/>
                <a:sym typeface="Arimo"/>
              </a:rPr>
              <a:t>fact_sales</a:t>
            </a:r>
          </a:p>
          <a:p>
            <a:pPr algn="l">
              <a:lnSpc>
                <a:spcPts val="4977"/>
              </a:lnSpc>
              <a:spcBef>
                <a:spcPct val="0"/>
              </a:spcBef>
            </a:pPr>
            <a:r>
              <a:rPr lang="en-US" sz="3555" b="1">
                <a:solidFill>
                  <a:srgbClr val="FFFFFF"/>
                </a:solidFill>
                <a:latin typeface="Arimo Bold"/>
                <a:ea typeface="Arimo Bold"/>
                <a:cs typeface="Arimo Bold"/>
                <a:sym typeface="Arimo Bold"/>
              </a:rPr>
              <a:t>Dimention: </a:t>
            </a:r>
            <a:r>
              <a:rPr lang="en-US" sz="3555">
                <a:solidFill>
                  <a:srgbClr val="FFFFFF"/>
                </a:solidFill>
                <a:latin typeface="Arimo"/>
                <a:ea typeface="Arimo"/>
                <a:cs typeface="Arimo"/>
                <a:sym typeface="Arimo"/>
              </a:rPr>
              <a:t>Dim_Time , Dim_date , Dim_order , Dim_Store , Dim_product , Dim_Customer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6188601" y="2333848"/>
            <a:ext cx="4777637" cy="1971861"/>
          </a:xfrm>
          <a:custGeom>
            <a:avLst/>
            <a:gdLst/>
            <a:ahLst/>
            <a:cxnLst/>
            <a:rect l="l" t="t" r="r" b="b"/>
            <a:pathLst>
              <a:path w="4777637" h="1971861">
                <a:moveTo>
                  <a:pt x="0" y="0"/>
                </a:moveTo>
                <a:lnTo>
                  <a:pt x="4777637" y="0"/>
                </a:lnTo>
                <a:lnTo>
                  <a:pt x="4777637" y="1971861"/>
                </a:lnTo>
                <a:lnTo>
                  <a:pt x="0" y="197186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0" y="0"/>
            <a:ext cx="9144000" cy="1186169"/>
            <a:chOff x="0" y="0"/>
            <a:chExt cx="1979852" cy="256828"/>
          </a:xfrm>
        </p:grpSpPr>
        <p:sp>
          <p:nvSpPr>
            <p:cNvPr id="4" name="Freeform 4"/>
            <p:cNvSpPr/>
            <p:nvPr/>
          </p:nvSpPr>
          <p:spPr>
            <a:xfrm>
              <a:off x="0" y="0"/>
              <a:ext cx="1979852" cy="256828"/>
            </a:xfrm>
            <a:custGeom>
              <a:avLst/>
              <a:gdLst/>
              <a:ahLst/>
              <a:cxnLst/>
              <a:rect l="l" t="t" r="r" b="b"/>
              <a:pathLst>
                <a:path w="1979852" h="256828">
                  <a:moveTo>
                    <a:pt x="0" y="0"/>
                  </a:moveTo>
                  <a:lnTo>
                    <a:pt x="1776652" y="0"/>
                  </a:lnTo>
                  <a:lnTo>
                    <a:pt x="1979852" y="128414"/>
                  </a:lnTo>
                  <a:lnTo>
                    <a:pt x="1776652" y="256828"/>
                  </a:lnTo>
                  <a:lnTo>
                    <a:pt x="0" y="256828"/>
                  </a:lnTo>
                  <a:lnTo>
                    <a:pt x="203200" y="128414"/>
                  </a:lnTo>
                  <a:lnTo>
                    <a:pt x="0" y="0"/>
                  </a:lnTo>
                  <a:close/>
                </a:path>
              </a:pathLst>
            </a:custGeom>
            <a:solidFill>
              <a:srgbClr val="9290C3"/>
            </a:solidFill>
          </p:spPr>
        </p:sp>
        <p:sp>
          <p:nvSpPr>
            <p:cNvPr id="5" name="TextBox 5"/>
            <p:cNvSpPr txBox="1"/>
            <p:nvPr/>
          </p:nvSpPr>
          <p:spPr>
            <a:xfrm>
              <a:off x="177800" y="-57150"/>
              <a:ext cx="1725852" cy="313978"/>
            </a:xfrm>
            <a:prstGeom prst="rect">
              <a:avLst/>
            </a:prstGeom>
          </p:spPr>
          <p:txBody>
            <a:bodyPr lIns="50800" tIns="50800" rIns="50800" bIns="50800" rtlCol="0" anchor="ctr"/>
            <a:lstStyle/>
            <a:p>
              <a:pPr algn="ctr">
                <a:lnSpc>
                  <a:spcPts val="3219"/>
                </a:lnSpc>
              </a:pPr>
              <a:endParaRPr/>
            </a:p>
          </p:txBody>
        </p:sp>
      </p:grpSp>
      <p:sp>
        <p:nvSpPr>
          <p:cNvPr id="6" name="Freeform 6"/>
          <p:cNvSpPr/>
          <p:nvPr/>
        </p:nvSpPr>
        <p:spPr>
          <a:xfrm>
            <a:off x="428075" y="2333848"/>
            <a:ext cx="4583995" cy="1891940"/>
          </a:xfrm>
          <a:custGeom>
            <a:avLst/>
            <a:gdLst/>
            <a:ahLst/>
            <a:cxnLst/>
            <a:rect l="l" t="t" r="r" b="b"/>
            <a:pathLst>
              <a:path w="4583995" h="1891940">
                <a:moveTo>
                  <a:pt x="0" y="0"/>
                </a:moveTo>
                <a:lnTo>
                  <a:pt x="4583995" y="0"/>
                </a:lnTo>
                <a:lnTo>
                  <a:pt x="4583995" y="1891940"/>
                </a:lnTo>
                <a:lnTo>
                  <a:pt x="0" y="18919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2147338" y="2384830"/>
            <a:ext cx="4583995" cy="1891940"/>
          </a:xfrm>
          <a:custGeom>
            <a:avLst/>
            <a:gdLst/>
            <a:ahLst/>
            <a:cxnLst/>
            <a:rect l="l" t="t" r="r" b="b"/>
            <a:pathLst>
              <a:path w="4583995" h="1891940">
                <a:moveTo>
                  <a:pt x="0" y="0"/>
                </a:moveTo>
                <a:lnTo>
                  <a:pt x="4583996" y="0"/>
                </a:lnTo>
                <a:lnTo>
                  <a:pt x="4583996" y="1891940"/>
                </a:lnTo>
                <a:lnTo>
                  <a:pt x="0" y="18919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3344595" y="5232125"/>
            <a:ext cx="4583995" cy="1891940"/>
          </a:xfrm>
          <a:custGeom>
            <a:avLst/>
            <a:gdLst/>
            <a:ahLst/>
            <a:cxnLst/>
            <a:rect l="l" t="t" r="r" b="b"/>
            <a:pathLst>
              <a:path w="4583995" h="1891940">
                <a:moveTo>
                  <a:pt x="0" y="0"/>
                </a:moveTo>
                <a:lnTo>
                  <a:pt x="4583995" y="0"/>
                </a:lnTo>
                <a:lnTo>
                  <a:pt x="4583995" y="1891940"/>
                </a:lnTo>
                <a:lnTo>
                  <a:pt x="0" y="18919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9591494" y="5232125"/>
            <a:ext cx="4583995" cy="1891940"/>
          </a:xfrm>
          <a:custGeom>
            <a:avLst/>
            <a:gdLst/>
            <a:ahLst/>
            <a:cxnLst/>
            <a:rect l="l" t="t" r="r" b="b"/>
            <a:pathLst>
              <a:path w="4583995" h="1891940">
                <a:moveTo>
                  <a:pt x="0" y="0"/>
                </a:moveTo>
                <a:lnTo>
                  <a:pt x="4583995" y="0"/>
                </a:lnTo>
                <a:lnTo>
                  <a:pt x="4583995" y="1891940"/>
                </a:lnTo>
                <a:lnTo>
                  <a:pt x="0" y="18919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a:hlinkClick r:id="rId4" tooltip="https://www.linkedin.com/in/ahmedharby99?utm_source=share&amp;utm_campaign=share_via&amp;utm_content=profile&amp;utm_medium=android_app"/>
          </p:cNvPr>
          <p:cNvSpPr/>
          <p:nvPr/>
        </p:nvSpPr>
        <p:spPr>
          <a:xfrm>
            <a:off x="581206" y="2384830"/>
            <a:ext cx="894988" cy="894988"/>
          </a:xfrm>
          <a:custGeom>
            <a:avLst/>
            <a:gdLst/>
            <a:ahLst/>
            <a:cxnLst/>
            <a:rect l="l" t="t" r="r" b="b"/>
            <a:pathLst>
              <a:path w="894988" h="894988">
                <a:moveTo>
                  <a:pt x="0" y="0"/>
                </a:moveTo>
                <a:lnTo>
                  <a:pt x="894988" y="0"/>
                </a:lnTo>
                <a:lnTo>
                  <a:pt x="894988" y="894988"/>
                </a:lnTo>
                <a:lnTo>
                  <a:pt x="0" y="894988"/>
                </a:lnTo>
                <a:lnTo>
                  <a:pt x="0" y="0"/>
                </a:lnTo>
                <a:close/>
              </a:path>
            </a:pathLst>
          </a:custGeom>
          <a:blipFill>
            <a:blip r:embed="rId5"/>
            <a:stretch>
              <a:fillRect/>
            </a:stretch>
          </a:blipFill>
        </p:spPr>
      </p:sp>
      <p:sp>
        <p:nvSpPr>
          <p:cNvPr id="11" name="TextBox 11"/>
          <p:cNvSpPr txBox="1"/>
          <p:nvPr/>
        </p:nvSpPr>
        <p:spPr>
          <a:xfrm>
            <a:off x="12998161" y="3210603"/>
            <a:ext cx="3383310" cy="599439"/>
          </a:xfrm>
          <a:prstGeom prst="rect">
            <a:avLst/>
          </a:prstGeom>
        </p:spPr>
        <p:txBody>
          <a:bodyPr lIns="0" tIns="0" rIns="0" bIns="0" rtlCol="0" anchor="t">
            <a:spAutoFit/>
          </a:bodyPr>
          <a:lstStyle/>
          <a:p>
            <a:pPr algn="ctr">
              <a:lnSpc>
                <a:spcPts val="4760"/>
              </a:lnSpc>
              <a:spcBef>
                <a:spcPct val="0"/>
              </a:spcBef>
            </a:pPr>
            <a:r>
              <a:rPr lang="en-US" sz="3400" b="1">
                <a:solidFill>
                  <a:srgbClr val="FDFDFD"/>
                </a:solidFill>
                <a:latin typeface="Arimo Bold"/>
                <a:ea typeface="Arimo Bold"/>
                <a:cs typeface="Arimo Bold"/>
                <a:sym typeface="Arimo Bold"/>
              </a:rPr>
              <a:t>Yossef Ezzalden</a:t>
            </a:r>
          </a:p>
        </p:txBody>
      </p:sp>
      <p:sp>
        <p:nvSpPr>
          <p:cNvPr id="12" name="Freeform 12">
            <a:hlinkClick r:id="rId6" tooltip="https://www.linkedin.com/in/mahmoud-fouad-6391711b5?utm_source=share&amp;utm_campaign=share_via&amp;utm_content=profile&amp;utm_medium=android_app"/>
          </p:cNvPr>
          <p:cNvSpPr/>
          <p:nvPr/>
        </p:nvSpPr>
        <p:spPr>
          <a:xfrm>
            <a:off x="6516663" y="2384830"/>
            <a:ext cx="894988" cy="894988"/>
          </a:xfrm>
          <a:custGeom>
            <a:avLst/>
            <a:gdLst/>
            <a:ahLst/>
            <a:cxnLst/>
            <a:rect l="l" t="t" r="r" b="b"/>
            <a:pathLst>
              <a:path w="894988" h="894988">
                <a:moveTo>
                  <a:pt x="0" y="0"/>
                </a:moveTo>
                <a:lnTo>
                  <a:pt x="894987" y="0"/>
                </a:lnTo>
                <a:lnTo>
                  <a:pt x="894987" y="894988"/>
                </a:lnTo>
                <a:lnTo>
                  <a:pt x="0" y="894988"/>
                </a:lnTo>
                <a:lnTo>
                  <a:pt x="0" y="0"/>
                </a:lnTo>
                <a:close/>
              </a:path>
            </a:pathLst>
          </a:custGeom>
          <a:blipFill>
            <a:blip r:embed="rId5"/>
            <a:stretch>
              <a:fillRect/>
            </a:stretch>
          </a:blipFill>
        </p:spPr>
      </p:sp>
      <p:sp>
        <p:nvSpPr>
          <p:cNvPr id="13" name="Freeform 13">
            <a:hlinkClick r:id="rId7" tooltip="https://www.linkedin.com/in/yossef-ezz?utm_source=share&amp;utm_campaign=share_via&amp;utm_content=profile&amp;utm_medium=android_app"/>
          </p:cNvPr>
          <p:cNvSpPr/>
          <p:nvPr/>
        </p:nvSpPr>
        <p:spPr>
          <a:xfrm>
            <a:off x="12471188" y="2435813"/>
            <a:ext cx="894988" cy="894988"/>
          </a:xfrm>
          <a:custGeom>
            <a:avLst/>
            <a:gdLst/>
            <a:ahLst/>
            <a:cxnLst/>
            <a:rect l="l" t="t" r="r" b="b"/>
            <a:pathLst>
              <a:path w="894988" h="894988">
                <a:moveTo>
                  <a:pt x="0" y="0"/>
                </a:moveTo>
                <a:lnTo>
                  <a:pt x="894988" y="0"/>
                </a:lnTo>
                <a:lnTo>
                  <a:pt x="894988" y="894987"/>
                </a:lnTo>
                <a:lnTo>
                  <a:pt x="0" y="894987"/>
                </a:lnTo>
                <a:lnTo>
                  <a:pt x="0" y="0"/>
                </a:lnTo>
                <a:close/>
              </a:path>
            </a:pathLst>
          </a:custGeom>
          <a:blipFill>
            <a:blip r:embed="rId5"/>
            <a:stretch>
              <a:fillRect/>
            </a:stretch>
          </a:blipFill>
        </p:spPr>
      </p:sp>
      <p:sp>
        <p:nvSpPr>
          <p:cNvPr id="14" name="TextBox 14"/>
          <p:cNvSpPr txBox="1"/>
          <p:nvPr/>
        </p:nvSpPr>
        <p:spPr>
          <a:xfrm>
            <a:off x="10623859" y="6041387"/>
            <a:ext cx="3046958" cy="599439"/>
          </a:xfrm>
          <a:prstGeom prst="rect">
            <a:avLst/>
          </a:prstGeom>
        </p:spPr>
        <p:txBody>
          <a:bodyPr lIns="0" tIns="0" rIns="0" bIns="0" rtlCol="0" anchor="t">
            <a:spAutoFit/>
          </a:bodyPr>
          <a:lstStyle/>
          <a:p>
            <a:pPr algn="ctr">
              <a:lnSpc>
                <a:spcPts val="4760"/>
              </a:lnSpc>
              <a:spcBef>
                <a:spcPct val="0"/>
              </a:spcBef>
            </a:pPr>
            <a:r>
              <a:rPr lang="en-US" sz="3400" b="1">
                <a:solidFill>
                  <a:srgbClr val="FDFDFD"/>
                </a:solidFill>
                <a:latin typeface="Arimo Bold"/>
                <a:ea typeface="Arimo Bold"/>
                <a:cs typeface="Arimo Bold"/>
                <a:sym typeface="Arimo Bold"/>
              </a:rPr>
              <a:t>Ghada Abdeen</a:t>
            </a:r>
          </a:p>
        </p:txBody>
      </p:sp>
      <p:sp>
        <p:nvSpPr>
          <p:cNvPr id="15" name="Freeform 15">
            <a:hlinkClick r:id="rId8" tooltip="https://www.linkedin.com/in/rania-hassan-3a00911b0?utm_source=share&amp;utm_campaign=share_via&amp;utm_content=profile&amp;utm_medium=android_app"/>
          </p:cNvPr>
          <p:cNvSpPr/>
          <p:nvPr/>
        </p:nvSpPr>
        <p:spPr>
          <a:xfrm>
            <a:off x="3677012" y="5283107"/>
            <a:ext cx="894988" cy="894988"/>
          </a:xfrm>
          <a:custGeom>
            <a:avLst/>
            <a:gdLst/>
            <a:ahLst/>
            <a:cxnLst/>
            <a:rect l="l" t="t" r="r" b="b"/>
            <a:pathLst>
              <a:path w="894988" h="894988">
                <a:moveTo>
                  <a:pt x="0" y="0"/>
                </a:moveTo>
                <a:lnTo>
                  <a:pt x="894988" y="0"/>
                </a:lnTo>
                <a:lnTo>
                  <a:pt x="894988" y="894988"/>
                </a:lnTo>
                <a:lnTo>
                  <a:pt x="0" y="894988"/>
                </a:lnTo>
                <a:lnTo>
                  <a:pt x="0" y="0"/>
                </a:lnTo>
                <a:close/>
              </a:path>
            </a:pathLst>
          </a:custGeom>
          <a:blipFill>
            <a:blip r:embed="rId5"/>
            <a:stretch>
              <a:fillRect/>
            </a:stretch>
          </a:blipFill>
        </p:spPr>
      </p:sp>
      <p:sp>
        <p:nvSpPr>
          <p:cNvPr id="16" name="Freeform 16">
            <a:hlinkClick r:id="rId9" tooltip="https://www.linkedin.com/in/ghada-abdeen-7751651b5?utm_source=share&amp;utm_campaign=share_via&amp;utm_content=profile&amp;utm_medium=android_app"/>
          </p:cNvPr>
          <p:cNvSpPr/>
          <p:nvPr/>
        </p:nvSpPr>
        <p:spPr>
          <a:xfrm>
            <a:off x="9871724" y="5283107"/>
            <a:ext cx="894988" cy="894988"/>
          </a:xfrm>
          <a:custGeom>
            <a:avLst/>
            <a:gdLst/>
            <a:ahLst/>
            <a:cxnLst/>
            <a:rect l="l" t="t" r="r" b="b"/>
            <a:pathLst>
              <a:path w="894988" h="894988">
                <a:moveTo>
                  <a:pt x="0" y="0"/>
                </a:moveTo>
                <a:lnTo>
                  <a:pt x="894987" y="0"/>
                </a:lnTo>
                <a:lnTo>
                  <a:pt x="894987" y="894988"/>
                </a:lnTo>
                <a:lnTo>
                  <a:pt x="0" y="894988"/>
                </a:lnTo>
                <a:lnTo>
                  <a:pt x="0" y="0"/>
                </a:lnTo>
                <a:close/>
              </a:path>
            </a:pathLst>
          </a:custGeom>
          <a:blipFill>
            <a:blip r:embed="rId5"/>
            <a:stretch>
              <a:fillRect/>
            </a:stretch>
          </a:blipFill>
        </p:spPr>
      </p:sp>
      <p:sp>
        <p:nvSpPr>
          <p:cNvPr id="17" name="Freeform 17"/>
          <p:cNvSpPr/>
          <p:nvPr/>
        </p:nvSpPr>
        <p:spPr>
          <a:xfrm>
            <a:off x="14263389" y="7124065"/>
            <a:ext cx="4014068" cy="3162935"/>
          </a:xfrm>
          <a:custGeom>
            <a:avLst/>
            <a:gdLst/>
            <a:ahLst/>
            <a:cxnLst/>
            <a:rect l="l" t="t" r="r" b="b"/>
            <a:pathLst>
              <a:path w="4014068" h="3162935">
                <a:moveTo>
                  <a:pt x="0" y="0"/>
                </a:moveTo>
                <a:lnTo>
                  <a:pt x="4014068" y="0"/>
                </a:lnTo>
                <a:lnTo>
                  <a:pt x="4014068" y="3162935"/>
                </a:lnTo>
                <a:lnTo>
                  <a:pt x="0" y="3162935"/>
                </a:lnTo>
                <a:lnTo>
                  <a:pt x="0" y="0"/>
                </a:lnTo>
                <a:close/>
              </a:path>
            </a:pathLst>
          </a:custGeom>
          <a:blipFill>
            <a:blip r:embed="rId10"/>
            <a:stretch>
              <a:fillRect b="-13312"/>
            </a:stretch>
          </a:blipFill>
        </p:spPr>
      </p:sp>
      <p:sp>
        <p:nvSpPr>
          <p:cNvPr id="18" name="TextBox 18"/>
          <p:cNvSpPr txBox="1"/>
          <p:nvPr/>
        </p:nvSpPr>
        <p:spPr>
          <a:xfrm>
            <a:off x="6844724" y="3227113"/>
            <a:ext cx="3927872" cy="566419"/>
          </a:xfrm>
          <a:prstGeom prst="rect">
            <a:avLst/>
          </a:prstGeom>
        </p:spPr>
        <p:txBody>
          <a:bodyPr lIns="0" tIns="0" rIns="0" bIns="0" rtlCol="0" anchor="t">
            <a:spAutoFit/>
          </a:bodyPr>
          <a:lstStyle/>
          <a:p>
            <a:pPr algn="ctr">
              <a:lnSpc>
                <a:spcPts val="4480"/>
              </a:lnSpc>
              <a:spcBef>
                <a:spcPct val="0"/>
              </a:spcBef>
            </a:pPr>
            <a:r>
              <a:rPr lang="en-US" sz="3200" b="1">
                <a:solidFill>
                  <a:srgbClr val="FDFDFD"/>
                </a:solidFill>
                <a:latin typeface="Arimo Bold"/>
                <a:ea typeface="Arimo Bold"/>
                <a:cs typeface="Arimo Bold"/>
                <a:sym typeface="Arimo Bold"/>
              </a:rPr>
              <a:t>Mahmoud Mohamed</a:t>
            </a:r>
          </a:p>
        </p:txBody>
      </p:sp>
      <p:sp>
        <p:nvSpPr>
          <p:cNvPr id="19" name="TextBox 19"/>
          <p:cNvSpPr txBox="1"/>
          <p:nvPr/>
        </p:nvSpPr>
        <p:spPr>
          <a:xfrm>
            <a:off x="2459757" y="78544"/>
            <a:ext cx="2752279" cy="812350"/>
          </a:xfrm>
          <a:prstGeom prst="rect">
            <a:avLst/>
          </a:prstGeom>
        </p:spPr>
        <p:txBody>
          <a:bodyPr lIns="0" tIns="0" rIns="0" bIns="0" rtlCol="0" anchor="t">
            <a:spAutoFit/>
          </a:bodyPr>
          <a:lstStyle/>
          <a:p>
            <a:pPr algn="ctr">
              <a:lnSpc>
                <a:spcPts val="6674"/>
              </a:lnSpc>
              <a:spcBef>
                <a:spcPct val="0"/>
              </a:spcBef>
            </a:pPr>
            <a:r>
              <a:rPr lang="en-US" sz="4767">
                <a:solidFill>
                  <a:srgbClr val="FFFFFF"/>
                </a:solidFill>
                <a:latin typeface="Poetsen"/>
                <a:ea typeface="Poetsen"/>
                <a:cs typeface="Poetsen"/>
                <a:sym typeface="Poetsen"/>
              </a:rPr>
              <a:t>Our Team</a:t>
            </a:r>
          </a:p>
        </p:txBody>
      </p:sp>
      <p:sp>
        <p:nvSpPr>
          <p:cNvPr id="20" name="TextBox 20"/>
          <p:cNvSpPr txBox="1"/>
          <p:nvPr/>
        </p:nvSpPr>
        <p:spPr>
          <a:xfrm>
            <a:off x="1056159" y="3194093"/>
            <a:ext cx="2807196" cy="599439"/>
          </a:xfrm>
          <a:prstGeom prst="rect">
            <a:avLst/>
          </a:prstGeom>
        </p:spPr>
        <p:txBody>
          <a:bodyPr lIns="0" tIns="0" rIns="0" bIns="0" rtlCol="0" anchor="t">
            <a:spAutoFit/>
          </a:bodyPr>
          <a:lstStyle/>
          <a:p>
            <a:pPr algn="ctr">
              <a:lnSpc>
                <a:spcPts val="4760"/>
              </a:lnSpc>
              <a:spcBef>
                <a:spcPct val="0"/>
              </a:spcBef>
            </a:pPr>
            <a:r>
              <a:rPr lang="en-US" sz="3400" b="1">
                <a:solidFill>
                  <a:srgbClr val="FDFDFD"/>
                </a:solidFill>
                <a:latin typeface="Arimo Bold"/>
                <a:ea typeface="Arimo Bold"/>
                <a:cs typeface="Arimo Bold"/>
                <a:sym typeface="Arimo Bold"/>
              </a:rPr>
              <a:t>Ahmed Harby</a:t>
            </a:r>
          </a:p>
        </p:txBody>
      </p:sp>
      <p:sp>
        <p:nvSpPr>
          <p:cNvPr id="21" name="TextBox 21"/>
          <p:cNvSpPr txBox="1"/>
          <p:nvPr/>
        </p:nvSpPr>
        <p:spPr>
          <a:xfrm>
            <a:off x="4220642" y="6092370"/>
            <a:ext cx="2831902" cy="599439"/>
          </a:xfrm>
          <a:prstGeom prst="rect">
            <a:avLst/>
          </a:prstGeom>
        </p:spPr>
        <p:txBody>
          <a:bodyPr lIns="0" tIns="0" rIns="0" bIns="0" rtlCol="0" anchor="t">
            <a:spAutoFit/>
          </a:bodyPr>
          <a:lstStyle/>
          <a:p>
            <a:pPr algn="ctr">
              <a:lnSpc>
                <a:spcPts val="4760"/>
              </a:lnSpc>
              <a:spcBef>
                <a:spcPct val="0"/>
              </a:spcBef>
            </a:pPr>
            <a:r>
              <a:rPr lang="en-US" sz="3400" b="1">
                <a:solidFill>
                  <a:srgbClr val="FDFDFD"/>
                </a:solidFill>
                <a:latin typeface="Arimo Bold"/>
                <a:ea typeface="Arimo Bold"/>
                <a:cs typeface="Arimo Bold"/>
                <a:sym typeface="Arimo Bold"/>
              </a:rPr>
              <a:t>Rania Hassan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028700" y="2430003"/>
            <a:ext cx="10117734" cy="7721189"/>
          </a:xfrm>
          <a:custGeom>
            <a:avLst/>
            <a:gdLst/>
            <a:ahLst/>
            <a:cxnLst/>
            <a:rect l="l" t="t" r="r" b="b"/>
            <a:pathLst>
              <a:path w="10117734" h="7721189">
                <a:moveTo>
                  <a:pt x="0" y="0"/>
                </a:moveTo>
                <a:lnTo>
                  <a:pt x="10117734" y="0"/>
                </a:lnTo>
                <a:lnTo>
                  <a:pt x="10117734" y="7721189"/>
                </a:lnTo>
                <a:lnTo>
                  <a:pt x="0" y="7721189"/>
                </a:lnTo>
                <a:lnTo>
                  <a:pt x="0" y="0"/>
                </a:lnTo>
                <a:close/>
              </a:path>
            </a:pathLst>
          </a:custGeom>
          <a:blipFill>
            <a:blip r:embed="rId2"/>
            <a:stretch>
              <a:fillRect t="-1071" b="-185"/>
            </a:stretch>
          </a:blipFill>
        </p:spPr>
      </p:sp>
      <p:sp>
        <p:nvSpPr>
          <p:cNvPr id="6" name="TextBox 6"/>
          <p:cNvSpPr txBox="1"/>
          <p:nvPr/>
        </p:nvSpPr>
        <p:spPr>
          <a:xfrm>
            <a:off x="1289290" y="207646"/>
            <a:ext cx="6653702" cy="821817"/>
          </a:xfrm>
          <a:prstGeom prst="rect">
            <a:avLst/>
          </a:prstGeom>
        </p:spPr>
        <p:txBody>
          <a:bodyPr lIns="0" tIns="0" rIns="0" bIns="0" rtlCol="0" anchor="t">
            <a:spAutoFit/>
          </a:bodyPr>
          <a:lstStyle/>
          <a:p>
            <a:pPr algn="ctr">
              <a:lnSpc>
                <a:spcPts val="6678"/>
              </a:lnSpc>
              <a:spcBef>
                <a:spcPct val="0"/>
              </a:spcBef>
            </a:pPr>
            <a:r>
              <a:rPr lang="en-US" sz="4770">
                <a:solidFill>
                  <a:srgbClr val="FFFFFF"/>
                </a:solidFill>
                <a:latin typeface="Poetsen"/>
                <a:ea typeface="Poetsen"/>
                <a:cs typeface="Poetsen"/>
                <a:sym typeface="Poetsen"/>
              </a:rPr>
              <a:t>DWH Design</a:t>
            </a:r>
          </a:p>
        </p:txBody>
      </p:sp>
      <p:sp>
        <p:nvSpPr>
          <p:cNvPr id="7" name="TextBox 7"/>
          <p:cNvSpPr txBox="1"/>
          <p:nvPr/>
        </p:nvSpPr>
        <p:spPr>
          <a:xfrm>
            <a:off x="1028700" y="1460819"/>
            <a:ext cx="9387866" cy="658494"/>
          </a:xfrm>
          <a:prstGeom prst="rect">
            <a:avLst/>
          </a:prstGeom>
        </p:spPr>
        <p:txBody>
          <a:bodyPr lIns="0" tIns="0" rIns="0" bIns="0" rtlCol="0" anchor="t">
            <a:spAutoFit/>
          </a:bodyPr>
          <a:lstStyle/>
          <a:p>
            <a:pPr algn="l">
              <a:lnSpc>
                <a:spcPts val="5180"/>
              </a:lnSpc>
              <a:spcBef>
                <a:spcPct val="0"/>
              </a:spcBef>
            </a:pPr>
            <a:r>
              <a:rPr lang="en-US" sz="3700">
                <a:solidFill>
                  <a:srgbClr val="FFFFFF"/>
                </a:solidFill>
                <a:latin typeface="Arimo"/>
                <a:ea typeface="Arimo"/>
                <a:cs typeface="Arimo"/>
                <a:sym typeface="Arimo"/>
              </a:rPr>
              <a:t>Identify dimension tables and fact tables: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8606432" y="1319300"/>
            <a:ext cx="9303320" cy="7424644"/>
          </a:xfrm>
          <a:custGeom>
            <a:avLst/>
            <a:gdLst/>
            <a:ahLst/>
            <a:cxnLst/>
            <a:rect l="l" t="t" r="r" b="b"/>
            <a:pathLst>
              <a:path w="9303320" h="7424644">
                <a:moveTo>
                  <a:pt x="0" y="0"/>
                </a:moveTo>
                <a:lnTo>
                  <a:pt x="9303320" y="0"/>
                </a:lnTo>
                <a:lnTo>
                  <a:pt x="9303320" y="7424644"/>
                </a:lnTo>
                <a:lnTo>
                  <a:pt x="0" y="7424644"/>
                </a:lnTo>
                <a:lnTo>
                  <a:pt x="0" y="0"/>
                </a:lnTo>
                <a:close/>
              </a:path>
            </a:pathLst>
          </a:custGeom>
          <a:blipFill>
            <a:blip r:embed="rId2"/>
            <a:stretch>
              <a:fillRect t="-8709" b="-16594"/>
            </a:stretch>
          </a:blipFill>
        </p:spPr>
      </p:sp>
      <p:sp>
        <p:nvSpPr>
          <p:cNvPr id="3" name="TextBox 3"/>
          <p:cNvSpPr txBox="1"/>
          <p:nvPr/>
        </p:nvSpPr>
        <p:spPr>
          <a:xfrm>
            <a:off x="0" y="4685348"/>
            <a:ext cx="7829631" cy="861822"/>
          </a:xfrm>
          <a:prstGeom prst="rect">
            <a:avLst/>
          </a:prstGeom>
        </p:spPr>
        <p:txBody>
          <a:bodyPr lIns="0" tIns="0" rIns="0" bIns="0" rtlCol="0" anchor="t">
            <a:spAutoFit/>
          </a:bodyPr>
          <a:lstStyle/>
          <a:p>
            <a:pPr algn="ctr">
              <a:lnSpc>
                <a:spcPts val="7097"/>
              </a:lnSpc>
              <a:spcBef>
                <a:spcPct val="0"/>
              </a:spcBef>
            </a:pPr>
            <a:r>
              <a:rPr lang="en-US" sz="5070">
                <a:solidFill>
                  <a:srgbClr val="FFFFFF"/>
                </a:solidFill>
                <a:latin typeface="Poetsen"/>
                <a:ea typeface="Poetsen"/>
                <a:cs typeface="Poetsen"/>
                <a:sym typeface="Poetsen"/>
              </a:rPr>
              <a:t>ETL Process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2223013" y="206883"/>
            <a:ext cx="6201509" cy="821817"/>
          </a:xfrm>
          <a:prstGeom prst="rect">
            <a:avLst/>
          </a:prstGeom>
        </p:spPr>
        <p:txBody>
          <a:bodyPr lIns="0" tIns="0" rIns="0" bIns="0" rtlCol="0" anchor="t">
            <a:spAutoFit/>
          </a:bodyPr>
          <a:lstStyle/>
          <a:p>
            <a:pPr algn="ctr">
              <a:lnSpc>
                <a:spcPts val="6678"/>
              </a:lnSpc>
              <a:spcBef>
                <a:spcPct val="0"/>
              </a:spcBef>
            </a:pPr>
            <a:r>
              <a:rPr lang="en-US" sz="4770">
                <a:solidFill>
                  <a:srgbClr val="FFFFFF"/>
                </a:solidFill>
                <a:latin typeface="Poetsen"/>
                <a:ea typeface="Poetsen"/>
                <a:cs typeface="Poetsen"/>
                <a:sym typeface="Poetsen"/>
              </a:rPr>
              <a:t>ETL Process</a:t>
            </a:r>
          </a:p>
        </p:txBody>
      </p:sp>
      <p:sp>
        <p:nvSpPr>
          <p:cNvPr id="6" name="TextBox 6"/>
          <p:cNvSpPr txBox="1"/>
          <p:nvPr/>
        </p:nvSpPr>
        <p:spPr>
          <a:xfrm>
            <a:off x="676001" y="2048650"/>
            <a:ext cx="16935998" cy="1315719"/>
          </a:xfrm>
          <a:prstGeom prst="rect">
            <a:avLst/>
          </a:prstGeom>
        </p:spPr>
        <p:txBody>
          <a:bodyPr lIns="0" tIns="0" rIns="0" bIns="0" rtlCol="0" anchor="t">
            <a:spAutoFit/>
          </a:bodyPr>
          <a:lstStyle/>
          <a:p>
            <a:pPr algn="l">
              <a:lnSpc>
                <a:spcPts val="5180"/>
              </a:lnSpc>
            </a:pPr>
            <a:r>
              <a:rPr lang="en-US" sz="3700">
                <a:solidFill>
                  <a:srgbClr val="FFFFFF"/>
                </a:solidFill>
                <a:latin typeface="Arimo"/>
                <a:ea typeface="Arimo"/>
                <a:cs typeface="Arimo"/>
                <a:sym typeface="Arimo"/>
              </a:rPr>
              <a:t>Using SSIS to transfer data from database to data warehouse (Incremental </a:t>
            </a:r>
          </a:p>
          <a:p>
            <a:pPr algn="l">
              <a:lnSpc>
                <a:spcPts val="5180"/>
              </a:lnSpc>
              <a:spcBef>
                <a:spcPct val="0"/>
              </a:spcBef>
            </a:pPr>
            <a:r>
              <a:rPr lang="en-US" sz="3700">
                <a:solidFill>
                  <a:srgbClr val="FFFFFF"/>
                </a:solidFill>
                <a:latin typeface="Arimo"/>
                <a:ea typeface="Arimo"/>
                <a:cs typeface="Arimo"/>
                <a:sym typeface="Arimo"/>
              </a:rPr>
              <a:t>Load) taking into consideration the slowly changing dimension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702683" y="2821002"/>
            <a:ext cx="16556617" cy="6884973"/>
          </a:xfrm>
          <a:custGeom>
            <a:avLst/>
            <a:gdLst/>
            <a:ahLst/>
            <a:cxnLst/>
            <a:rect l="l" t="t" r="r" b="b"/>
            <a:pathLst>
              <a:path w="16556617" h="6884973">
                <a:moveTo>
                  <a:pt x="0" y="0"/>
                </a:moveTo>
                <a:lnTo>
                  <a:pt x="16556617" y="0"/>
                </a:lnTo>
                <a:lnTo>
                  <a:pt x="16556617" y="6884973"/>
                </a:lnTo>
                <a:lnTo>
                  <a:pt x="0" y="6884973"/>
                </a:lnTo>
                <a:lnTo>
                  <a:pt x="0" y="0"/>
                </a:lnTo>
                <a:close/>
              </a:path>
            </a:pathLst>
          </a:custGeom>
          <a:blipFill>
            <a:blip r:embed="rId2"/>
            <a:stretch>
              <a:fillRect r="-4454" b="-1224"/>
            </a:stretch>
          </a:blipFill>
        </p:spPr>
      </p:sp>
      <p:sp>
        <p:nvSpPr>
          <p:cNvPr id="6" name="TextBox 6"/>
          <p:cNvSpPr txBox="1"/>
          <p:nvPr/>
        </p:nvSpPr>
        <p:spPr>
          <a:xfrm>
            <a:off x="2223013" y="206883"/>
            <a:ext cx="6201509" cy="821817"/>
          </a:xfrm>
          <a:prstGeom prst="rect">
            <a:avLst/>
          </a:prstGeom>
        </p:spPr>
        <p:txBody>
          <a:bodyPr lIns="0" tIns="0" rIns="0" bIns="0" rtlCol="0" anchor="t">
            <a:spAutoFit/>
          </a:bodyPr>
          <a:lstStyle/>
          <a:p>
            <a:pPr algn="ctr">
              <a:lnSpc>
                <a:spcPts val="6678"/>
              </a:lnSpc>
              <a:spcBef>
                <a:spcPct val="0"/>
              </a:spcBef>
            </a:pPr>
            <a:r>
              <a:rPr lang="en-US" sz="4770">
                <a:solidFill>
                  <a:srgbClr val="FFFFFF"/>
                </a:solidFill>
                <a:latin typeface="Poetsen"/>
                <a:ea typeface="Poetsen"/>
                <a:cs typeface="Poetsen"/>
                <a:sym typeface="Poetsen"/>
              </a:rPr>
              <a:t>ETL Process</a:t>
            </a:r>
          </a:p>
        </p:txBody>
      </p:sp>
      <p:sp>
        <p:nvSpPr>
          <p:cNvPr id="7" name="TextBox 7"/>
          <p:cNvSpPr txBox="1"/>
          <p:nvPr/>
        </p:nvSpPr>
        <p:spPr>
          <a:xfrm>
            <a:off x="0" y="1692830"/>
            <a:ext cx="9930673" cy="658494"/>
          </a:xfrm>
          <a:prstGeom prst="rect">
            <a:avLst/>
          </a:prstGeom>
        </p:spPr>
        <p:txBody>
          <a:bodyPr lIns="0" tIns="0" rIns="0" bIns="0" rtlCol="0" anchor="t">
            <a:spAutoFit/>
          </a:bodyPr>
          <a:lstStyle/>
          <a:p>
            <a:pPr algn="ctr">
              <a:lnSpc>
                <a:spcPts val="5180"/>
              </a:lnSpc>
              <a:spcBef>
                <a:spcPct val="0"/>
              </a:spcBef>
            </a:pPr>
            <a:r>
              <a:rPr lang="en-US" sz="3700">
                <a:solidFill>
                  <a:srgbClr val="FFFFFF"/>
                </a:solidFill>
                <a:latin typeface="Arimo"/>
                <a:ea typeface="Arimo"/>
                <a:cs typeface="Arimo"/>
                <a:sym typeface="Arimo"/>
              </a:rPr>
              <a:t>Example of transfer Fact  Sales table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255978" y="0"/>
            <a:ext cx="10160588" cy="1318403"/>
            <a:chOff x="0" y="0"/>
            <a:chExt cx="2199963" cy="285460"/>
          </a:xfrm>
        </p:grpSpPr>
        <p:sp>
          <p:nvSpPr>
            <p:cNvPr id="3" name="Freeform 3"/>
            <p:cNvSpPr/>
            <p:nvPr/>
          </p:nvSpPr>
          <p:spPr>
            <a:xfrm>
              <a:off x="0" y="0"/>
              <a:ext cx="2199963" cy="285460"/>
            </a:xfrm>
            <a:custGeom>
              <a:avLst/>
              <a:gdLst/>
              <a:ahLst/>
              <a:cxnLst/>
              <a:rect l="l" t="t" r="r" b="b"/>
              <a:pathLst>
                <a:path w="2199963" h="285460">
                  <a:moveTo>
                    <a:pt x="0" y="0"/>
                  </a:moveTo>
                  <a:lnTo>
                    <a:pt x="1996763" y="0"/>
                  </a:lnTo>
                  <a:lnTo>
                    <a:pt x="2199963" y="142730"/>
                  </a:lnTo>
                  <a:lnTo>
                    <a:pt x="1996763"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45963"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562928" y="2303923"/>
            <a:ext cx="14860052" cy="7804439"/>
          </a:xfrm>
          <a:custGeom>
            <a:avLst/>
            <a:gdLst/>
            <a:ahLst/>
            <a:cxnLst/>
            <a:rect l="l" t="t" r="r" b="b"/>
            <a:pathLst>
              <a:path w="14860052" h="7804439">
                <a:moveTo>
                  <a:pt x="0" y="0"/>
                </a:moveTo>
                <a:lnTo>
                  <a:pt x="14860052" y="0"/>
                </a:lnTo>
                <a:lnTo>
                  <a:pt x="14860052" y="7804440"/>
                </a:lnTo>
                <a:lnTo>
                  <a:pt x="0" y="7804440"/>
                </a:lnTo>
                <a:lnTo>
                  <a:pt x="0" y="0"/>
                </a:lnTo>
                <a:close/>
              </a:path>
            </a:pathLst>
          </a:custGeom>
          <a:blipFill>
            <a:blip r:embed="rId2"/>
            <a:stretch>
              <a:fillRect/>
            </a:stretch>
          </a:blipFill>
        </p:spPr>
      </p:sp>
      <p:sp>
        <p:nvSpPr>
          <p:cNvPr id="6" name="TextBox 6"/>
          <p:cNvSpPr txBox="1"/>
          <p:nvPr/>
        </p:nvSpPr>
        <p:spPr>
          <a:xfrm>
            <a:off x="1314369" y="207646"/>
            <a:ext cx="7829631" cy="821054"/>
          </a:xfrm>
          <a:prstGeom prst="rect">
            <a:avLst/>
          </a:prstGeom>
        </p:spPr>
        <p:txBody>
          <a:bodyPr lIns="0" tIns="0" rIns="0" bIns="0" rtlCol="0" anchor="t">
            <a:spAutoFit/>
          </a:bodyPr>
          <a:lstStyle/>
          <a:p>
            <a:pPr algn="ctr">
              <a:lnSpc>
                <a:spcPts val="6720"/>
              </a:lnSpc>
              <a:spcBef>
                <a:spcPct val="0"/>
              </a:spcBef>
            </a:pPr>
            <a:r>
              <a:rPr lang="en-US" sz="4800">
                <a:solidFill>
                  <a:srgbClr val="FFFFFF"/>
                </a:solidFill>
                <a:latin typeface="Poetsen"/>
                <a:ea typeface="Poetsen"/>
                <a:cs typeface="Poetsen"/>
                <a:sym typeface="Poetsen"/>
              </a:rPr>
              <a:t>ETL Process</a:t>
            </a:r>
          </a:p>
        </p:txBody>
      </p:sp>
      <p:sp>
        <p:nvSpPr>
          <p:cNvPr id="7" name="TextBox 7"/>
          <p:cNvSpPr txBox="1"/>
          <p:nvPr/>
        </p:nvSpPr>
        <p:spPr>
          <a:xfrm>
            <a:off x="562928" y="1434291"/>
            <a:ext cx="10144270" cy="658494"/>
          </a:xfrm>
          <a:prstGeom prst="rect">
            <a:avLst/>
          </a:prstGeom>
        </p:spPr>
        <p:txBody>
          <a:bodyPr lIns="0" tIns="0" rIns="0" bIns="0" rtlCol="0" anchor="t">
            <a:spAutoFit/>
          </a:bodyPr>
          <a:lstStyle/>
          <a:p>
            <a:pPr algn="ctr">
              <a:lnSpc>
                <a:spcPts val="5180"/>
              </a:lnSpc>
              <a:spcBef>
                <a:spcPct val="0"/>
              </a:spcBef>
            </a:pPr>
            <a:r>
              <a:rPr lang="en-US" sz="3700">
                <a:solidFill>
                  <a:srgbClr val="FFFFFF"/>
                </a:solidFill>
                <a:latin typeface="Arimo"/>
                <a:ea typeface="Arimo"/>
                <a:cs typeface="Arimo"/>
                <a:sym typeface="Arimo"/>
              </a:rPr>
              <a:t> Another example of transfer DIm Product table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028700" y="2527896"/>
            <a:ext cx="16122410" cy="7101717"/>
          </a:xfrm>
          <a:custGeom>
            <a:avLst/>
            <a:gdLst/>
            <a:ahLst/>
            <a:cxnLst/>
            <a:rect l="l" t="t" r="r" b="b"/>
            <a:pathLst>
              <a:path w="16122410" h="7101717">
                <a:moveTo>
                  <a:pt x="0" y="0"/>
                </a:moveTo>
                <a:lnTo>
                  <a:pt x="16122410" y="0"/>
                </a:lnTo>
                <a:lnTo>
                  <a:pt x="16122410" y="7101717"/>
                </a:lnTo>
                <a:lnTo>
                  <a:pt x="0" y="7101717"/>
                </a:lnTo>
                <a:lnTo>
                  <a:pt x="0" y="0"/>
                </a:lnTo>
                <a:close/>
              </a:path>
            </a:pathLst>
          </a:custGeom>
          <a:blipFill>
            <a:blip r:embed="rId2"/>
            <a:stretch>
              <a:fillRect/>
            </a:stretch>
          </a:blipFill>
        </p:spPr>
      </p:sp>
      <p:sp>
        <p:nvSpPr>
          <p:cNvPr id="6" name="TextBox 6"/>
          <p:cNvSpPr txBox="1"/>
          <p:nvPr/>
        </p:nvSpPr>
        <p:spPr>
          <a:xfrm>
            <a:off x="1028700" y="207646"/>
            <a:ext cx="7829631" cy="821054"/>
          </a:xfrm>
          <a:prstGeom prst="rect">
            <a:avLst/>
          </a:prstGeom>
        </p:spPr>
        <p:txBody>
          <a:bodyPr lIns="0" tIns="0" rIns="0" bIns="0" rtlCol="0" anchor="t">
            <a:spAutoFit/>
          </a:bodyPr>
          <a:lstStyle/>
          <a:p>
            <a:pPr algn="ctr">
              <a:lnSpc>
                <a:spcPts val="6720"/>
              </a:lnSpc>
              <a:spcBef>
                <a:spcPct val="0"/>
              </a:spcBef>
            </a:pPr>
            <a:r>
              <a:rPr lang="en-US" sz="4800">
                <a:solidFill>
                  <a:srgbClr val="FFFFFF"/>
                </a:solidFill>
                <a:latin typeface="Poetsen"/>
                <a:ea typeface="Poetsen"/>
                <a:cs typeface="Poetsen"/>
                <a:sym typeface="Poetsen"/>
              </a:rPr>
              <a:t>ETL Process</a:t>
            </a:r>
          </a:p>
        </p:txBody>
      </p:sp>
      <p:sp>
        <p:nvSpPr>
          <p:cNvPr id="7" name="TextBox 7"/>
          <p:cNvSpPr txBox="1"/>
          <p:nvPr/>
        </p:nvSpPr>
        <p:spPr>
          <a:xfrm>
            <a:off x="816857" y="1546277"/>
            <a:ext cx="10556516" cy="658494"/>
          </a:xfrm>
          <a:prstGeom prst="rect">
            <a:avLst/>
          </a:prstGeom>
        </p:spPr>
        <p:txBody>
          <a:bodyPr lIns="0" tIns="0" rIns="0" bIns="0" rtlCol="0" anchor="t">
            <a:spAutoFit/>
          </a:bodyPr>
          <a:lstStyle/>
          <a:p>
            <a:pPr algn="ctr">
              <a:lnSpc>
                <a:spcPts val="5180"/>
              </a:lnSpc>
              <a:spcBef>
                <a:spcPct val="0"/>
              </a:spcBef>
            </a:pPr>
            <a:r>
              <a:rPr lang="en-US" sz="3700">
                <a:solidFill>
                  <a:srgbClr val="FFFFFF"/>
                </a:solidFill>
                <a:latin typeface="Arimo"/>
                <a:ea typeface="Arimo"/>
                <a:cs typeface="Arimo"/>
                <a:sym typeface="Arimo"/>
              </a:rPr>
              <a:t> Another example of transfer Dim Customer table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8307681" y="2670046"/>
            <a:ext cx="8565942" cy="6588254"/>
          </a:xfrm>
          <a:custGeom>
            <a:avLst/>
            <a:gdLst/>
            <a:ahLst/>
            <a:cxnLst/>
            <a:rect l="l" t="t" r="r" b="b"/>
            <a:pathLst>
              <a:path w="8565942" h="6588254">
                <a:moveTo>
                  <a:pt x="0" y="0"/>
                </a:moveTo>
                <a:lnTo>
                  <a:pt x="8565942" y="0"/>
                </a:lnTo>
                <a:lnTo>
                  <a:pt x="8565942" y="6588254"/>
                </a:lnTo>
                <a:lnTo>
                  <a:pt x="0" y="6588254"/>
                </a:lnTo>
                <a:lnTo>
                  <a:pt x="0" y="0"/>
                </a:lnTo>
                <a:close/>
              </a:path>
            </a:pathLst>
          </a:custGeom>
          <a:blipFill>
            <a:blip r:embed="rId2"/>
            <a:stretch>
              <a:fillRect t="-12045"/>
            </a:stretch>
          </a:blipFill>
        </p:spPr>
      </p:sp>
      <p:sp>
        <p:nvSpPr>
          <p:cNvPr id="3" name="TextBox 3"/>
          <p:cNvSpPr txBox="1"/>
          <p:nvPr/>
        </p:nvSpPr>
        <p:spPr>
          <a:xfrm>
            <a:off x="0" y="4685348"/>
            <a:ext cx="7829631" cy="861822"/>
          </a:xfrm>
          <a:prstGeom prst="rect">
            <a:avLst/>
          </a:prstGeom>
        </p:spPr>
        <p:txBody>
          <a:bodyPr lIns="0" tIns="0" rIns="0" bIns="0" rtlCol="0" anchor="t">
            <a:spAutoFit/>
          </a:bodyPr>
          <a:lstStyle/>
          <a:p>
            <a:pPr algn="ctr">
              <a:lnSpc>
                <a:spcPts val="7097"/>
              </a:lnSpc>
              <a:spcBef>
                <a:spcPct val="0"/>
              </a:spcBef>
            </a:pPr>
            <a:r>
              <a:rPr lang="en-US" sz="5070">
                <a:solidFill>
                  <a:srgbClr val="FFFFFF"/>
                </a:solidFill>
                <a:latin typeface="Poetsen"/>
                <a:ea typeface="Poetsen"/>
                <a:cs typeface="Poetsen"/>
                <a:sym typeface="Poetsen"/>
              </a:rPr>
              <a:t>Analyzing data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1950978" y="206883"/>
            <a:ext cx="6514609" cy="821817"/>
          </a:xfrm>
          <a:prstGeom prst="rect">
            <a:avLst/>
          </a:prstGeom>
        </p:spPr>
        <p:txBody>
          <a:bodyPr lIns="0" tIns="0" rIns="0" bIns="0" rtlCol="0" anchor="t">
            <a:spAutoFit/>
          </a:bodyPr>
          <a:lstStyle/>
          <a:p>
            <a:pPr algn="ctr">
              <a:lnSpc>
                <a:spcPts val="6678"/>
              </a:lnSpc>
              <a:spcBef>
                <a:spcPct val="0"/>
              </a:spcBef>
            </a:pPr>
            <a:r>
              <a:rPr lang="en-US" sz="4770">
                <a:solidFill>
                  <a:srgbClr val="FFFFFF"/>
                </a:solidFill>
                <a:latin typeface="Poetsen"/>
                <a:ea typeface="Poetsen"/>
                <a:cs typeface="Poetsen"/>
                <a:sym typeface="Poetsen"/>
              </a:rPr>
              <a:t>Analyzing data</a:t>
            </a:r>
          </a:p>
        </p:txBody>
      </p:sp>
      <p:sp>
        <p:nvSpPr>
          <p:cNvPr id="6" name="TextBox 6"/>
          <p:cNvSpPr txBox="1"/>
          <p:nvPr/>
        </p:nvSpPr>
        <p:spPr>
          <a:xfrm>
            <a:off x="793962" y="1716126"/>
            <a:ext cx="10644039" cy="698499"/>
          </a:xfrm>
          <a:prstGeom prst="rect">
            <a:avLst/>
          </a:prstGeom>
        </p:spPr>
        <p:txBody>
          <a:bodyPr lIns="0" tIns="0" rIns="0" bIns="0" rtlCol="0" anchor="t">
            <a:spAutoFit/>
          </a:bodyPr>
          <a:lstStyle/>
          <a:p>
            <a:pPr algn="ctr">
              <a:lnSpc>
                <a:spcPts val="5600"/>
              </a:lnSpc>
              <a:spcBef>
                <a:spcPct val="0"/>
              </a:spcBef>
            </a:pPr>
            <a:r>
              <a:rPr lang="en-US" sz="4000">
                <a:solidFill>
                  <a:srgbClr val="FFFFFF"/>
                </a:solidFill>
                <a:latin typeface="Arimo"/>
                <a:ea typeface="Arimo"/>
                <a:cs typeface="Arimo"/>
                <a:sym typeface="Arimo"/>
              </a:rPr>
              <a:t>We can analyze data in multile ways , such as :</a:t>
            </a:r>
          </a:p>
        </p:txBody>
      </p:sp>
      <p:sp>
        <p:nvSpPr>
          <p:cNvPr id="7" name="TextBox 7"/>
          <p:cNvSpPr txBox="1"/>
          <p:nvPr/>
        </p:nvSpPr>
        <p:spPr>
          <a:xfrm>
            <a:off x="793962" y="2814675"/>
            <a:ext cx="8172125" cy="2630169"/>
          </a:xfrm>
          <a:prstGeom prst="rect">
            <a:avLst/>
          </a:prstGeom>
        </p:spPr>
        <p:txBody>
          <a:bodyPr lIns="0" tIns="0" rIns="0" bIns="0" rtlCol="0" anchor="t">
            <a:spAutoFit/>
          </a:bodyPr>
          <a:lstStyle/>
          <a:p>
            <a:pPr marL="798841" lvl="1" indent="-399420" algn="l">
              <a:lnSpc>
                <a:spcPts val="5180"/>
              </a:lnSpc>
              <a:buAutoNum type="arabicPeriod"/>
            </a:pPr>
            <a:r>
              <a:rPr lang="en-US" sz="3700">
                <a:solidFill>
                  <a:srgbClr val="FFFFFF"/>
                </a:solidFill>
                <a:latin typeface="Arimo"/>
                <a:ea typeface="Arimo"/>
                <a:cs typeface="Arimo"/>
                <a:sym typeface="Arimo"/>
              </a:rPr>
              <a:t>  SSAS and SSRS </a:t>
            </a:r>
          </a:p>
          <a:p>
            <a:pPr marL="798841" lvl="1" indent="-399420" algn="l">
              <a:lnSpc>
                <a:spcPts val="5180"/>
              </a:lnSpc>
              <a:buAutoNum type="arabicPeriod"/>
            </a:pPr>
            <a:r>
              <a:rPr lang="en-US" sz="3700">
                <a:solidFill>
                  <a:srgbClr val="FFFFFF"/>
                </a:solidFill>
                <a:latin typeface="Arimo"/>
                <a:ea typeface="Arimo"/>
                <a:cs typeface="Arimo"/>
                <a:sym typeface="Arimo"/>
              </a:rPr>
              <a:t>  Visualization using Power BI</a:t>
            </a:r>
          </a:p>
          <a:p>
            <a:pPr marL="798841" lvl="1" indent="-399420" algn="just">
              <a:lnSpc>
                <a:spcPts val="5180"/>
              </a:lnSpc>
              <a:buAutoNum type="arabicPeriod"/>
            </a:pPr>
            <a:r>
              <a:rPr lang="en-US" sz="3700">
                <a:solidFill>
                  <a:srgbClr val="FFFFFF"/>
                </a:solidFill>
                <a:latin typeface="Arimo"/>
                <a:ea typeface="Arimo"/>
                <a:cs typeface="Arimo"/>
                <a:sym typeface="Arimo"/>
              </a:rPr>
              <a:t>  Visualization using Tableau</a:t>
            </a:r>
          </a:p>
          <a:p>
            <a:pPr marL="798841" lvl="1" indent="-399420" algn="just">
              <a:lnSpc>
                <a:spcPts val="5180"/>
              </a:lnSpc>
              <a:buAutoNum type="arabicPeriod"/>
            </a:pPr>
            <a:r>
              <a:rPr lang="en-US" sz="3700">
                <a:solidFill>
                  <a:srgbClr val="FFFFFF"/>
                </a:solidFill>
                <a:latin typeface="Arimo"/>
                <a:ea typeface="Arimo"/>
                <a:cs typeface="Arimo"/>
                <a:sym typeface="Arimo"/>
              </a:rPr>
              <a:t>  Visualization  using Excel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028700" y="2211293"/>
            <a:ext cx="15071851" cy="7866661"/>
          </a:xfrm>
          <a:custGeom>
            <a:avLst/>
            <a:gdLst/>
            <a:ahLst/>
            <a:cxnLst/>
            <a:rect l="l" t="t" r="r" b="b"/>
            <a:pathLst>
              <a:path w="15071851" h="7866661">
                <a:moveTo>
                  <a:pt x="0" y="0"/>
                </a:moveTo>
                <a:lnTo>
                  <a:pt x="15071851" y="0"/>
                </a:lnTo>
                <a:lnTo>
                  <a:pt x="15071851" y="7866662"/>
                </a:lnTo>
                <a:lnTo>
                  <a:pt x="0" y="7866662"/>
                </a:lnTo>
                <a:lnTo>
                  <a:pt x="0" y="0"/>
                </a:lnTo>
                <a:close/>
              </a:path>
            </a:pathLst>
          </a:custGeom>
          <a:blipFill>
            <a:blip r:embed="rId2"/>
            <a:stretch>
              <a:fillRect t="-21979" r="-25150" b="-6285"/>
            </a:stretch>
          </a:blipFill>
        </p:spPr>
      </p:sp>
      <p:sp>
        <p:nvSpPr>
          <p:cNvPr id="6" name="TextBox 6"/>
          <p:cNvSpPr txBox="1"/>
          <p:nvPr/>
        </p:nvSpPr>
        <p:spPr>
          <a:xfrm>
            <a:off x="3488980" y="206883"/>
            <a:ext cx="2424702" cy="821817"/>
          </a:xfrm>
          <a:prstGeom prst="rect">
            <a:avLst/>
          </a:prstGeom>
        </p:spPr>
        <p:txBody>
          <a:bodyPr lIns="0" tIns="0" rIns="0" bIns="0" rtlCol="0" anchor="t">
            <a:spAutoFit/>
          </a:bodyPr>
          <a:lstStyle/>
          <a:p>
            <a:pPr algn="just">
              <a:lnSpc>
                <a:spcPts val="6678"/>
              </a:lnSpc>
              <a:spcBef>
                <a:spcPct val="0"/>
              </a:spcBef>
            </a:pPr>
            <a:r>
              <a:rPr lang="en-US" sz="4770">
                <a:solidFill>
                  <a:srgbClr val="FFFFFF"/>
                </a:solidFill>
                <a:latin typeface="Poetsen"/>
                <a:ea typeface="Poetsen"/>
                <a:cs typeface="Poetsen"/>
                <a:sym typeface="Poetsen"/>
              </a:rPr>
              <a:t>SSAS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028700" y="1910559"/>
            <a:ext cx="15396033" cy="8170699"/>
          </a:xfrm>
          <a:custGeom>
            <a:avLst/>
            <a:gdLst/>
            <a:ahLst/>
            <a:cxnLst/>
            <a:rect l="l" t="t" r="r" b="b"/>
            <a:pathLst>
              <a:path w="15396033" h="8170699">
                <a:moveTo>
                  <a:pt x="0" y="0"/>
                </a:moveTo>
                <a:lnTo>
                  <a:pt x="15396033" y="0"/>
                </a:lnTo>
                <a:lnTo>
                  <a:pt x="15396033" y="8170700"/>
                </a:lnTo>
                <a:lnTo>
                  <a:pt x="0" y="8170700"/>
                </a:lnTo>
                <a:lnTo>
                  <a:pt x="0" y="0"/>
                </a:lnTo>
                <a:close/>
              </a:path>
            </a:pathLst>
          </a:custGeom>
          <a:blipFill>
            <a:blip r:embed="rId2"/>
            <a:stretch>
              <a:fillRect t="-21119" r="-25150" b="-5151"/>
            </a:stretch>
          </a:blipFill>
        </p:spPr>
      </p:sp>
      <p:sp>
        <p:nvSpPr>
          <p:cNvPr id="6" name="TextBox 6"/>
          <p:cNvSpPr txBox="1"/>
          <p:nvPr/>
        </p:nvSpPr>
        <p:spPr>
          <a:xfrm>
            <a:off x="3597642" y="206883"/>
            <a:ext cx="2212984" cy="821817"/>
          </a:xfrm>
          <a:prstGeom prst="rect">
            <a:avLst/>
          </a:prstGeom>
        </p:spPr>
        <p:txBody>
          <a:bodyPr lIns="0" tIns="0" rIns="0" bIns="0" rtlCol="0" anchor="t">
            <a:spAutoFit/>
          </a:bodyPr>
          <a:lstStyle/>
          <a:p>
            <a:pPr algn="r">
              <a:lnSpc>
                <a:spcPts val="6678"/>
              </a:lnSpc>
              <a:spcBef>
                <a:spcPct val="0"/>
              </a:spcBef>
            </a:pPr>
            <a:r>
              <a:rPr lang="en-US" sz="4770">
                <a:solidFill>
                  <a:srgbClr val="FFFFFF"/>
                </a:solidFill>
                <a:latin typeface="Poetsen"/>
                <a:ea typeface="Poetsen"/>
                <a:cs typeface="Poetsen"/>
                <a:sym typeface="Poetsen"/>
              </a:rPr>
              <a:t>SSAS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64577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070F2B"/>
            </a:solidFill>
          </p:spPr>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697955" y="0"/>
            <a:ext cx="590045" cy="10287000"/>
            <a:chOff x="0" y="0"/>
            <a:chExt cx="155403" cy="2709333"/>
          </a:xfrm>
        </p:grpSpPr>
        <p:sp>
          <p:nvSpPr>
            <p:cNvPr id="6" name="Freeform 6"/>
            <p:cNvSpPr/>
            <p:nvPr/>
          </p:nvSpPr>
          <p:spPr>
            <a:xfrm>
              <a:off x="0" y="0"/>
              <a:ext cx="155403" cy="2709333"/>
            </a:xfrm>
            <a:custGeom>
              <a:avLst/>
              <a:gdLst/>
              <a:ahLst/>
              <a:cxnLst/>
              <a:rect l="l" t="t" r="r" b="b"/>
              <a:pathLst>
                <a:path w="155403" h="2709333">
                  <a:moveTo>
                    <a:pt x="77701" y="0"/>
                  </a:moveTo>
                  <a:lnTo>
                    <a:pt x="77701" y="0"/>
                  </a:lnTo>
                  <a:cubicBezTo>
                    <a:pt x="98309" y="0"/>
                    <a:pt x="118073" y="8186"/>
                    <a:pt x="132645" y="22758"/>
                  </a:cubicBezTo>
                  <a:cubicBezTo>
                    <a:pt x="147216" y="37330"/>
                    <a:pt x="155403" y="57094"/>
                    <a:pt x="155403" y="77701"/>
                  </a:cubicBezTo>
                  <a:lnTo>
                    <a:pt x="155403" y="2631632"/>
                  </a:lnTo>
                  <a:cubicBezTo>
                    <a:pt x="155403" y="2652240"/>
                    <a:pt x="147216" y="2672003"/>
                    <a:pt x="132645" y="2686575"/>
                  </a:cubicBezTo>
                  <a:cubicBezTo>
                    <a:pt x="118073" y="2701147"/>
                    <a:pt x="98309" y="2709333"/>
                    <a:pt x="77701" y="2709333"/>
                  </a:cubicBezTo>
                  <a:lnTo>
                    <a:pt x="77701" y="2709333"/>
                  </a:lnTo>
                  <a:cubicBezTo>
                    <a:pt x="57094" y="2709333"/>
                    <a:pt x="37330" y="2701147"/>
                    <a:pt x="22758" y="2686575"/>
                  </a:cubicBezTo>
                  <a:cubicBezTo>
                    <a:pt x="8186" y="2672003"/>
                    <a:pt x="0" y="2652240"/>
                    <a:pt x="0" y="2631632"/>
                  </a:cubicBezTo>
                  <a:lnTo>
                    <a:pt x="0" y="77701"/>
                  </a:lnTo>
                  <a:cubicBezTo>
                    <a:pt x="0" y="57094"/>
                    <a:pt x="8186" y="37330"/>
                    <a:pt x="22758" y="22758"/>
                  </a:cubicBezTo>
                  <a:cubicBezTo>
                    <a:pt x="37330" y="8186"/>
                    <a:pt x="57094" y="0"/>
                    <a:pt x="77701" y="0"/>
                  </a:cubicBezTo>
                  <a:close/>
                </a:path>
              </a:pathLst>
            </a:custGeom>
            <a:solidFill>
              <a:srgbClr val="9290C3"/>
            </a:solidFill>
          </p:spPr>
        </p:sp>
        <p:sp>
          <p:nvSpPr>
            <p:cNvPr id="7" name="TextBox 7"/>
            <p:cNvSpPr txBox="1"/>
            <p:nvPr/>
          </p:nvSpPr>
          <p:spPr>
            <a:xfrm>
              <a:off x="0" y="-38100"/>
              <a:ext cx="155403" cy="2747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109187"/>
            <a:ext cx="514350" cy="3177813"/>
            <a:chOff x="0" y="0"/>
            <a:chExt cx="406400" cy="2510865"/>
          </a:xfrm>
        </p:grpSpPr>
        <p:sp>
          <p:nvSpPr>
            <p:cNvPr id="9" name="Freeform 9"/>
            <p:cNvSpPr/>
            <p:nvPr/>
          </p:nvSpPr>
          <p:spPr>
            <a:xfrm>
              <a:off x="0" y="0"/>
              <a:ext cx="406400" cy="2510865"/>
            </a:xfrm>
            <a:custGeom>
              <a:avLst/>
              <a:gdLst/>
              <a:ahLst/>
              <a:cxnLst/>
              <a:rect l="l" t="t" r="r" b="b"/>
              <a:pathLst>
                <a:path w="406400" h="2510865">
                  <a:moveTo>
                    <a:pt x="0" y="0"/>
                  </a:moveTo>
                  <a:lnTo>
                    <a:pt x="406400" y="0"/>
                  </a:lnTo>
                  <a:lnTo>
                    <a:pt x="406400" y="2510865"/>
                  </a:lnTo>
                  <a:lnTo>
                    <a:pt x="0" y="2510865"/>
                  </a:lnTo>
                  <a:close/>
                </a:path>
              </a:pathLst>
            </a:custGeom>
            <a:solidFill>
              <a:srgbClr val="9290C3"/>
            </a:solidFill>
          </p:spPr>
        </p:sp>
        <p:sp>
          <p:nvSpPr>
            <p:cNvPr id="10" name="TextBox 10"/>
            <p:cNvSpPr txBox="1"/>
            <p:nvPr/>
          </p:nvSpPr>
          <p:spPr>
            <a:xfrm>
              <a:off x="0" y="-38100"/>
              <a:ext cx="406400" cy="254896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514350" cy="1028700"/>
            <a:chOff x="0" y="0"/>
            <a:chExt cx="406400" cy="812800"/>
          </a:xfrm>
        </p:grpSpPr>
        <p:sp>
          <p:nvSpPr>
            <p:cNvPr id="12" name="Freeform 12"/>
            <p:cNvSpPr/>
            <p:nvPr/>
          </p:nvSpPr>
          <p:spPr>
            <a:xfrm>
              <a:off x="0" y="0"/>
              <a:ext cx="406400" cy="812800"/>
            </a:xfrm>
            <a:custGeom>
              <a:avLst/>
              <a:gdLst/>
              <a:ahLst/>
              <a:cxnLst/>
              <a:rect l="l" t="t" r="r" b="b"/>
              <a:pathLst>
                <a:path w="406400" h="812800">
                  <a:moveTo>
                    <a:pt x="0" y="0"/>
                  </a:moveTo>
                  <a:lnTo>
                    <a:pt x="406400" y="0"/>
                  </a:lnTo>
                  <a:lnTo>
                    <a:pt x="406400" y="812800"/>
                  </a:lnTo>
                  <a:lnTo>
                    <a:pt x="0" y="812800"/>
                  </a:lnTo>
                  <a:close/>
                </a:path>
              </a:pathLst>
            </a:custGeom>
            <a:solidFill>
              <a:srgbClr val="9290C3"/>
            </a:solidFill>
          </p:spPr>
        </p:sp>
        <p:sp>
          <p:nvSpPr>
            <p:cNvPr id="13" name="TextBox 13"/>
            <p:cNvSpPr txBox="1"/>
            <p:nvPr/>
          </p:nvSpPr>
          <p:spPr>
            <a:xfrm>
              <a:off x="0" y="-38100"/>
              <a:ext cx="4064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297118" y="2384162"/>
            <a:ext cx="969409" cy="969409"/>
            <a:chOff x="0" y="0"/>
            <a:chExt cx="812800" cy="812800"/>
          </a:xfrm>
        </p:grpSpPr>
        <p:sp>
          <p:nvSpPr>
            <p:cNvPr id="15" name="Freeform 15"/>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290C3"/>
            </a:solidFill>
          </p:spPr>
        </p:sp>
        <p:sp>
          <p:nvSpPr>
            <p:cNvPr id="16" name="TextBox 16"/>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01</a:t>
              </a:r>
            </a:p>
          </p:txBody>
        </p:sp>
      </p:grpSp>
      <p:grpSp>
        <p:nvGrpSpPr>
          <p:cNvPr id="17" name="Group 17"/>
          <p:cNvGrpSpPr/>
          <p:nvPr/>
        </p:nvGrpSpPr>
        <p:grpSpPr>
          <a:xfrm>
            <a:off x="7297118" y="3565108"/>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290C3"/>
            </a:solidFill>
          </p:spPr>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02</a:t>
              </a:r>
            </a:p>
          </p:txBody>
        </p:sp>
      </p:grpSp>
      <p:grpSp>
        <p:nvGrpSpPr>
          <p:cNvPr id="20" name="Group 20"/>
          <p:cNvGrpSpPr/>
          <p:nvPr/>
        </p:nvGrpSpPr>
        <p:grpSpPr>
          <a:xfrm>
            <a:off x="7297118" y="4746054"/>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290C3"/>
            </a:solidFill>
          </p:spPr>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03</a:t>
              </a:r>
            </a:p>
          </p:txBody>
        </p:sp>
      </p:grpSp>
      <p:grpSp>
        <p:nvGrpSpPr>
          <p:cNvPr id="23" name="Group 23"/>
          <p:cNvGrpSpPr/>
          <p:nvPr/>
        </p:nvGrpSpPr>
        <p:grpSpPr>
          <a:xfrm>
            <a:off x="7297118" y="5927000"/>
            <a:ext cx="969409" cy="969409"/>
            <a:chOff x="0" y="0"/>
            <a:chExt cx="812800" cy="812800"/>
          </a:xfrm>
        </p:grpSpPr>
        <p:sp>
          <p:nvSpPr>
            <p:cNvPr id="24" name="Freeform 2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290C3"/>
            </a:solidFill>
          </p:spPr>
        </p:sp>
        <p:sp>
          <p:nvSpPr>
            <p:cNvPr id="25" name="TextBox 2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04</a:t>
              </a:r>
            </a:p>
          </p:txBody>
        </p:sp>
      </p:grpSp>
      <p:grpSp>
        <p:nvGrpSpPr>
          <p:cNvPr id="26" name="Group 26"/>
          <p:cNvGrpSpPr/>
          <p:nvPr/>
        </p:nvGrpSpPr>
        <p:grpSpPr>
          <a:xfrm>
            <a:off x="7297118" y="7107945"/>
            <a:ext cx="969409" cy="969409"/>
            <a:chOff x="0" y="0"/>
            <a:chExt cx="812800" cy="812800"/>
          </a:xfrm>
        </p:grpSpPr>
        <p:sp>
          <p:nvSpPr>
            <p:cNvPr id="27" name="Freeform 2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290C3"/>
            </a:solidFill>
          </p:spPr>
        </p:sp>
        <p:sp>
          <p:nvSpPr>
            <p:cNvPr id="28" name="TextBox 2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05</a:t>
              </a:r>
            </a:p>
          </p:txBody>
        </p:sp>
      </p:grpSp>
      <p:grpSp>
        <p:nvGrpSpPr>
          <p:cNvPr id="29" name="Group 29"/>
          <p:cNvGrpSpPr/>
          <p:nvPr/>
        </p:nvGrpSpPr>
        <p:grpSpPr>
          <a:xfrm>
            <a:off x="15011231" y="1028700"/>
            <a:ext cx="1652841" cy="1652841"/>
            <a:chOff x="0" y="0"/>
            <a:chExt cx="812800" cy="812800"/>
          </a:xfrm>
        </p:grpSpPr>
        <p:sp>
          <p:nvSpPr>
            <p:cNvPr id="30" name="Freeform 30"/>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9290C3">
                <a:alpha val="29804"/>
              </a:srgbClr>
            </a:solidFill>
          </p:spPr>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4814124" y="816351"/>
            <a:ext cx="771724" cy="77172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0C3">
                <a:alpha val="40000"/>
              </a:srgbClr>
            </a:solidFill>
            <a:ln w="47625" cap="sq">
              <a:solidFill>
                <a:srgbClr val="0345E4">
                  <a:alpha val="40000"/>
                </a:srgbClr>
              </a:solidFill>
              <a:prstDash val="solid"/>
              <a:miter/>
            </a:ln>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2919457" y="8792468"/>
            <a:ext cx="3366840" cy="336684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19608"/>
              </a:srgbClr>
            </a:solidFill>
            <a:ln w="571500" cap="sq">
              <a:solidFill>
                <a:srgbClr val="8672A5">
                  <a:alpha val="19608"/>
                </a:srgbClr>
              </a:solidFill>
              <a:prstDash val="solid"/>
              <a:miter/>
            </a:ln>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Freeform 38"/>
          <p:cNvSpPr/>
          <p:nvPr/>
        </p:nvSpPr>
        <p:spPr>
          <a:xfrm>
            <a:off x="0" y="2229771"/>
            <a:ext cx="2972529" cy="4369258"/>
          </a:xfrm>
          <a:custGeom>
            <a:avLst/>
            <a:gdLst/>
            <a:ahLst/>
            <a:cxnLst/>
            <a:rect l="l" t="t" r="r" b="b"/>
            <a:pathLst>
              <a:path w="2972529" h="4369258">
                <a:moveTo>
                  <a:pt x="0" y="0"/>
                </a:moveTo>
                <a:lnTo>
                  <a:pt x="2972529" y="0"/>
                </a:lnTo>
                <a:lnTo>
                  <a:pt x="2972529" y="4369258"/>
                </a:lnTo>
                <a:lnTo>
                  <a:pt x="0" y="4369258"/>
                </a:lnTo>
                <a:lnTo>
                  <a:pt x="0" y="0"/>
                </a:lnTo>
                <a:close/>
              </a:path>
            </a:pathLst>
          </a:custGeom>
          <a:blipFill>
            <a:blip r:embed="rId2"/>
            <a:stretch>
              <a:fillRect l="-10876" r="-15533"/>
            </a:stretch>
          </a:blipFill>
        </p:spPr>
      </p:sp>
      <p:sp>
        <p:nvSpPr>
          <p:cNvPr id="39" name="TextBox 39"/>
          <p:cNvSpPr txBox="1"/>
          <p:nvPr/>
        </p:nvSpPr>
        <p:spPr>
          <a:xfrm>
            <a:off x="7297118" y="721101"/>
            <a:ext cx="7494647" cy="845144"/>
          </a:xfrm>
          <a:prstGeom prst="rect">
            <a:avLst/>
          </a:prstGeom>
        </p:spPr>
        <p:txBody>
          <a:bodyPr lIns="0" tIns="0" rIns="0" bIns="0" rtlCol="0" anchor="t">
            <a:spAutoFit/>
          </a:bodyPr>
          <a:lstStyle/>
          <a:p>
            <a:pPr algn="l">
              <a:lnSpc>
                <a:spcPts val="6967"/>
              </a:lnSpc>
            </a:pPr>
            <a:r>
              <a:rPr lang="en-US" sz="4976" b="1">
                <a:solidFill>
                  <a:srgbClr val="FFFFFF"/>
                </a:solidFill>
                <a:latin typeface="Garet Bold"/>
                <a:ea typeface="Garet Bold"/>
                <a:cs typeface="Garet Bold"/>
                <a:sym typeface="Garet Bold"/>
              </a:rPr>
              <a:t>CONTENT</a:t>
            </a:r>
          </a:p>
        </p:txBody>
      </p:sp>
      <p:sp>
        <p:nvSpPr>
          <p:cNvPr id="40" name="TextBox 40"/>
          <p:cNvSpPr txBox="1"/>
          <p:nvPr/>
        </p:nvSpPr>
        <p:spPr>
          <a:xfrm>
            <a:off x="8485829" y="2595816"/>
            <a:ext cx="7351823" cy="599441"/>
          </a:xfrm>
          <a:prstGeom prst="rect">
            <a:avLst/>
          </a:prstGeom>
        </p:spPr>
        <p:txBody>
          <a:bodyPr lIns="0" tIns="0" rIns="0" bIns="0" rtlCol="0" anchor="t">
            <a:spAutoFit/>
          </a:bodyPr>
          <a:lstStyle/>
          <a:p>
            <a:pPr algn="l">
              <a:lnSpc>
                <a:spcPts val="4759"/>
              </a:lnSpc>
            </a:pPr>
            <a:r>
              <a:rPr lang="en-US" sz="3399">
                <a:solidFill>
                  <a:srgbClr val="FFFFFF"/>
                </a:solidFill>
                <a:latin typeface="Arimo"/>
                <a:ea typeface="Arimo"/>
                <a:cs typeface="Arimo"/>
                <a:sym typeface="Arimo"/>
              </a:rPr>
              <a:t>Introduction</a:t>
            </a:r>
          </a:p>
        </p:txBody>
      </p:sp>
      <p:sp>
        <p:nvSpPr>
          <p:cNvPr id="41" name="TextBox 41"/>
          <p:cNvSpPr txBox="1"/>
          <p:nvPr/>
        </p:nvSpPr>
        <p:spPr>
          <a:xfrm>
            <a:off x="8485829" y="3776762"/>
            <a:ext cx="7351823" cy="599441"/>
          </a:xfrm>
          <a:prstGeom prst="rect">
            <a:avLst/>
          </a:prstGeom>
        </p:spPr>
        <p:txBody>
          <a:bodyPr lIns="0" tIns="0" rIns="0" bIns="0" rtlCol="0" anchor="t">
            <a:spAutoFit/>
          </a:bodyPr>
          <a:lstStyle/>
          <a:p>
            <a:pPr algn="l">
              <a:lnSpc>
                <a:spcPts val="4759"/>
              </a:lnSpc>
            </a:pPr>
            <a:r>
              <a:rPr lang="en-US" sz="3399">
                <a:solidFill>
                  <a:srgbClr val="FFFFFF"/>
                </a:solidFill>
                <a:latin typeface="Arimo"/>
                <a:ea typeface="Arimo"/>
                <a:cs typeface="Arimo"/>
                <a:sym typeface="Arimo"/>
              </a:rPr>
              <a:t>Database Design</a:t>
            </a:r>
          </a:p>
        </p:txBody>
      </p:sp>
      <p:sp>
        <p:nvSpPr>
          <p:cNvPr id="42" name="TextBox 42"/>
          <p:cNvSpPr txBox="1"/>
          <p:nvPr/>
        </p:nvSpPr>
        <p:spPr>
          <a:xfrm>
            <a:off x="8485829" y="4957708"/>
            <a:ext cx="7351823" cy="599441"/>
          </a:xfrm>
          <a:prstGeom prst="rect">
            <a:avLst/>
          </a:prstGeom>
        </p:spPr>
        <p:txBody>
          <a:bodyPr lIns="0" tIns="0" rIns="0" bIns="0" rtlCol="0" anchor="t">
            <a:spAutoFit/>
          </a:bodyPr>
          <a:lstStyle/>
          <a:p>
            <a:pPr algn="l">
              <a:lnSpc>
                <a:spcPts val="4759"/>
              </a:lnSpc>
            </a:pPr>
            <a:r>
              <a:rPr lang="en-US" sz="3399">
                <a:solidFill>
                  <a:srgbClr val="FFFFFF"/>
                </a:solidFill>
                <a:latin typeface="Arimo"/>
                <a:ea typeface="Arimo"/>
                <a:cs typeface="Arimo"/>
                <a:sym typeface="Arimo"/>
              </a:rPr>
              <a:t>DWH Design</a:t>
            </a:r>
          </a:p>
        </p:txBody>
      </p:sp>
      <p:sp>
        <p:nvSpPr>
          <p:cNvPr id="43" name="TextBox 43"/>
          <p:cNvSpPr txBox="1"/>
          <p:nvPr/>
        </p:nvSpPr>
        <p:spPr>
          <a:xfrm>
            <a:off x="8485829" y="6138654"/>
            <a:ext cx="7351823" cy="599441"/>
          </a:xfrm>
          <a:prstGeom prst="rect">
            <a:avLst/>
          </a:prstGeom>
        </p:spPr>
        <p:txBody>
          <a:bodyPr lIns="0" tIns="0" rIns="0" bIns="0" rtlCol="0" anchor="t">
            <a:spAutoFit/>
          </a:bodyPr>
          <a:lstStyle/>
          <a:p>
            <a:pPr algn="l">
              <a:lnSpc>
                <a:spcPts val="4759"/>
              </a:lnSpc>
            </a:pPr>
            <a:r>
              <a:rPr lang="en-US" sz="3399">
                <a:solidFill>
                  <a:srgbClr val="FFFFFF"/>
                </a:solidFill>
                <a:latin typeface="Arimo"/>
                <a:ea typeface="Arimo"/>
                <a:cs typeface="Arimo"/>
                <a:sym typeface="Arimo"/>
              </a:rPr>
              <a:t>ETL Process</a:t>
            </a:r>
          </a:p>
        </p:txBody>
      </p:sp>
      <p:sp>
        <p:nvSpPr>
          <p:cNvPr id="44" name="TextBox 44"/>
          <p:cNvSpPr txBox="1"/>
          <p:nvPr/>
        </p:nvSpPr>
        <p:spPr>
          <a:xfrm>
            <a:off x="8485829" y="7319600"/>
            <a:ext cx="7351823" cy="599441"/>
          </a:xfrm>
          <a:prstGeom prst="rect">
            <a:avLst/>
          </a:prstGeom>
        </p:spPr>
        <p:txBody>
          <a:bodyPr lIns="0" tIns="0" rIns="0" bIns="0" rtlCol="0" anchor="t">
            <a:spAutoFit/>
          </a:bodyPr>
          <a:lstStyle/>
          <a:p>
            <a:pPr algn="l">
              <a:lnSpc>
                <a:spcPts val="4759"/>
              </a:lnSpc>
            </a:pPr>
            <a:r>
              <a:rPr lang="en-US" sz="3399">
                <a:solidFill>
                  <a:srgbClr val="FFFFFF"/>
                </a:solidFill>
                <a:latin typeface="Arimo"/>
                <a:ea typeface="Arimo"/>
                <a:cs typeface="Arimo"/>
                <a:sym typeface="Arimo"/>
              </a:rPr>
              <a:t>Analyzing Data</a:t>
            </a:r>
          </a:p>
        </p:txBody>
      </p:sp>
      <p:grpSp>
        <p:nvGrpSpPr>
          <p:cNvPr id="45" name="Group 45"/>
          <p:cNvGrpSpPr/>
          <p:nvPr/>
        </p:nvGrpSpPr>
        <p:grpSpPr>
          <a:xfrm>
            <a:off x="7297118" y="8307764"/>
            <a:ext cx="969409" cy="969409"/>
            <a:chOff x="0" y="0"/>
            <a:chExt cx="812800" cy="812800"/>
          </a:xfrm>
        </p:grpSpPr>
        <p:sp>
          <p:nvSpPr>
            <p:cNvPr id="46" name="Freeform 46"/>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9290C3"/>
            </a:solidFill>
          </p:spPr>
        </p:sp>
        <p:sp>
          <p:nvSpPr>
            <p:cNvPr id="47" name="TextBox 47"/>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06</a:t>
              </a:r>
            </a:p>
          </p:txBody>
        </p:sp>
      </p:grpSp>
      <p:sp>
        <p:nvSpPr>
          <p:cNvPr id="48" name="TextBox 48"/>
          <p:cNvSpPr txBox="1"/>
          <p:nvPr/>
        </p:nvSpPr>
        <p:spPr>
          <a:xfrm>
            <a:off x="8485829" y="8449885"/>
            <a:ext cx="7351823" cy="599441"/>
          </a:xfrm>
          <a:prstGeom prst="rect">
            <a:avLst/>
          </a:prstGeom>
        </p:spPr>
        <p:txBody>
          <a:bodyPr lIns="0" tIns="0" rIns="0" bIns="0" rtlCol="0" anchor="t">
            <a:spAutoFit/>
          </a:bodyPr>
          <a:lstStyle/>
          <a:p>
            <a:pPr algn="l">
              <a:lnSpc>
                <a:spcPts val="4759"/>
              </a:lnSpc>
            </a:pPr>
            <a:r>
              <a:rPr lang="en-US" sz="3399">
                <a:solidFill>
                  <a:srgbClr val="FFFFFF"/>
                </a:solidFill>
                <a:latin typeface="Arimo"/>
                <a:ea typeface="Arimo"/>
                <a:cs typeface="Arimo"/>
                <a:sym typeface="Arimo"/>
              </a:rPr>
              <a:t>Recommendation Actions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028700" y="2140359"/>
            <a:ext cx="15015786" cy="7970291"/>
          </a:xfrm>
          <a:custGeom>
            <a:avLst/>
            <a:gdLst/>
            <a:ahLst/>
            <a:cxnLst/>
            <a:rect l="l" t="t" r="r" b="b"/>
            <a:pathLst>
              <a:path w="15015786" h="7970291">
                <a:moveTo>
                  <a:pt x="0" y="0"/>
                </a:moveTo>
                <a:lnTo>
                  <a:pt x="15015786" y="0"/>
                </a:lnTo>
                <a:lnTo>
                  <a:pt x="15015786" y="7970291"/>
                </a:lnTo>
                <a:lnTo>
                  <a:pt x="0" y="7970291"/>
                </a:lnTo>
                <a:lnTo>
                  <a:pt x="0" y="0"/>
                </a:lnTo>
                <a:close/>
              </a:path>
            </a:pathLst>
          </a:custGeom>
          <a:blipFill>
            <a:blip r:embed="rId2"/>
            <a:stretch>
              <a:fillRect t="-21803" r="-25202" b="-4498"/>
            </a:stretch>
          </a:blipFill>
        </p:spPr>
      </p:sp>
      <p:sp>
        <p:nvSpPr>
          <p:cNvPr id="6" name="TextBox 6"/>
          <p:cNvSpPr txBox="1"/>
          <p:nvPr/>
        </p:nvSpPr>
        <p:spPr>
          <a:xfrm>
            <a:off x="3472402" y="207646"/>
            <a:ext cx="2212984" cy="821054"/>
          </a:xfrm>
          <a:prstGeom prst="rect">
            <a:avLst/>
          </a:prstGeom>
        </p:spPr>
        <p:txBody>
          <a:bodyPr lIns="0" tIns="0" rIns="0" bIns="0" rtlCol="0" anchor="t">
            <a:spAutoFit/>
          </a:bodyPr>
          <a:lstStyle/>
          <a:p>
            <a:pPr algn="r">
              <a:lnSpc>
                <a:spcPts val="6720"/>
              </a:lnSpc>
              <a:spcBef>
                <a:spcPct val="0"/>
              </a:spcBef>
            </a:pPr>
            <a:r>
              <a:rPr lang="en-US" sz="4800">
                <a:solidFill>
                  <a:srgbClr val="FFFFFF"/>
                </a:solidFill>
                <a:latin typeface="Poetsen"/>
                <a:ea typeface="Poetsen"/>
                <a:cs typeface="Poetsen"/>
                <a:sym typeface="Poetsen"/>
              </a:rPr>
              <a:t>SSAS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p:txBody>
        </p:sp>
      </p:grpSp>
      <p:sp>
        <p:nvSpPr>
          <p:cNvPr id="5" name="Freeform 5"/>
          <p:cNvSpPr/>
          <p:nvPr/>
        </p:nvSpPr>
        <p:spPr>
          <a:xfrm>
            <a:off x="1240628" y="1997626"/>
            <a:ext cx="15127358" cy="8027449"/>
          </a:xfrm>
          <a:custGeom>
            <a:avLst/>
            <a:gdLst/>
            <a:ahLst/>
            <a:cxnLst/>
            <a:rect l="l" t="t" r="r" b="b"/>
            <a:pathLst>
              <a:path w="15127358" h="8027449">
                <a:moveTo>
                  <a:pt x="0" y="0"/>
                </a:moveTo>
                <a:lnTo>
                  <a:pt x="15127358" y="0"/>
                </a:lnTo>
                <a:lnTo>
                  <a:pt x="15127358" y="8027449"/>
                </a:lnTo>
                <a:lnTo>
                  <a:pt x="0" y="8027449"/>
                </a:lnTo>
                <a:lnTo>
                  <a:pt x="0" y="0"/>
                </a:lnTo>
                <a:close/>
              </a:path>
            </a:pathLst>
          </a:custGeom>
          <a:blipFill>
            <a:blip r:embed="rId2"/>
            <a:stretch>
              <a:fillRect t="-19982" r="-24469" b="-5123"/>
            </a:stretch>
          </a:blipFill>
        </p:spPr>
      </p:sp>
      <p:sp>
        <p:nvSpPr>
          <p:cNvPr id="6" name="TextBox 6"/>
          <p:cNvSpPr txBox="1"/>
          <p:nvPr/>
        </p:nvSpPr>
        <p:spPr>
          <a:xfrm>
            <a:off x="3262209" y="200668"/>
            <a:ext cx="2212984" cy="821817"/>
          </a:xfrm>
          <a:prstGeom prst="rect">
            <a:avLst/>
          </a:prstGeom>
        </p:spPr>
        <p:txBody>
          <a:bodyPr lIns="0" tIns="0" rIns="0" bIns="0" rtlCol="0" anchor="t">
            <a:spAutoFit/>
          </a:bodyPr>
          <a:lstStyle/>
          <a:p>
            <a:pPr algn="r">
              <a:lnSpc>
                <a:spcPts val="6678"/>
              </a:lnSpc>
              <a:spcBef>
                <a:spcPct val="0"/>
              </a:spcBef>
            </a:pPr>
            <a:r>
              <a:rPr lang="en-US" sz="4770">
                <a:solidFill>
                  <a:srgbClr val="FFFFFF"/>
                </a:solidFill>
                <a:latin typeface="Poetsen"/>
                <a:ea typeface="Poetsen"/>
                <a:cs typeface="Poetsen"/>
                <a:sym typeface="Poetsen"/>
              </a:rPr>
              <a:t>SSAS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168551" y="3033736"/>
            <a:ext cx="15781383" cy="6401985"/>
          </a:xfrm>
          <a:custGeom>
            <a:avLst/>
            <a:gdLst/>
            <a:ahLst/>
            <a:cxnLst/>
            <a:rect l="l" t="t" r="r" b="b"/>
            <a:pathLst>
              <a:path w="15781383" h="6401985">
                <a:moveTo>
                  <a:pt x="0" y="0"/>
                </a:moveTo>
                <a:lnTo>
                  <a:pt x="15781383" y="0"/>
                </a:lnTo>
                <a:lnTo>
                  <a:pt x="15781383" y="6401985"/>
                </a:lnTo>
                <a:lnTo>
                  <a:pt x="0" y="6401985"/>
                </a:lnTo>
                <a:lnTo>
                  <a:pt x="0" y="0"/>
                </a:lnTo>
                <a:close/>
              </a:path>
            </a:pathLst>
          </a:custGeom>
          <a:blipFill>
            <a:blip r:embed="rId2"/>
            <a:stretch>
              <a:fillRect/>
            </a:stretch>
          </a:blipFill>
        </p:spPr>
      </p:sp>
      <p:sp>
        <p:nvSpPr>
          <p:cNvPr id="6" name="TextBox 6"/>
          <p:cNvSpPr txBox="1"/>
          <p:nvPr/>
        </p:nvSpPr>
        <p:spPr>
          <a:xfrm>
            <a:off x="3628952" y="206883"/>
            <a:ext cx="2212984" cy="821817"/>
          </a:xfrm>
          <a:prstGeom prst="rect">
            <a:avLst/>
          </a:prstGeom>
        </p:spPr>
        <p:txBody>
          <a:bodyPr lIns="0" tIns="0" rIns="0" bIns="0" rtlCol="0" anchor="t">
            <a:spAutoFit/>
          </a:bodyPr>
          <a:lstStyle/>
          <a:p>
            <a:pPr algn="r">
              <a:lnSpc>
                <a:spcPts val="6678"/>
              </a:lnSpc>
              <a:spcBef>
                <a:spcPct val="0"/>
              </a:spcBef>
            </a:pPr>
            <a:r>
              <a:rPr lang="en-US" sz="4770">
                <a:solidFill>
                  <a:srgbClr val="FFFFFF"/>
                </a:solidFill>
                <a:latin typeface="Poetsen"/>
                <a:ea typeface="Poetsen"/>
                <a:cs typeface="Poetsen"/>
                <a:sym typeface="Poetsen"/>
              </a:rPr>
              <a:t>SSRS</a:t>
            </a:r>
          </a:p>
        </p:txBody>
      </p:sp>
      <p:sp>
        <p:nvSpPr>
          <p:cNvPr id="7" name="TextBox 7"/>
          <p:cNvSpPr txBox="1"/>
          <p:nvPr/>
        </p:nvSpPr>
        <p:spPr>
          <a:xfrm>
            <a:off x="1168551" y="1717382"/>
            <a:ext cx="5457038"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Customer Report: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225217" y="2557323"/>
            <a:ext cx="13188172" cy="7687837"/>
          </a:xfrm>
          <a:custGeom>
            <a:avLst/>
            <a:gdLst/>
            <a:ahLst/>
            <a:cxnLst/>
            <a:rect l="l" t="t" r="r" b="b"/>
            <a:pathLst>
              <a:path w="13188172" h="7687837">
                <a:moveTo>
                  <a:pt x="0" y="0"/>
                </a:moveTo>
                <a:lnTo>
                  <a:pt x="13188172" y="0"/>
                </a:lnTo>
                <a:lnTo>
                  <a:pt x="13188172" y="7687837"/>
                </a:lnTo>
                <a:lnTo>
                  <a:pt x="0" y="7687837"/>
                </a:lnTo>
                <a:lnTo>
                  <a:pt x="0" y="0"/>
                </a:lnTo>
                <a:close/>
              </a:path>
            </a:pathLst>
          </a:custGeom>
          <a:blipFill>
            <a:blip r:embed="rId2"/>
            <a:stretch>
              <a:fillRect t="-2320" r="-1067" b="-5471"/>
            </a:stretch>
          </a:blipFill>
        </p:spPr>
      </p:sp>
      <p:sp>
        <p:nvSpPr>
          <p:cNvPr id="6" name="TextBox 6"/>
          <p:cNvSpPr txBox="1"/>
          <p:nvPr/>
        </p:nvSpPr>
        <p:spPr>
          <a:xfrm>
            <a:off x="3449772" y="200713"/>
            <a:ext cx="2212984" cy="821817"/>
          </a:xfrm>
          <a:prstGeom prst="rect">
            <a:avLst/>
          </a:prstGeom>
        </p:spPr>
        <p:txBody>
          <a:bodyPr lIns="0" tIns="0" rIns="0" bIns="0" rtlCol="0" anchor="t">
            <a:spAutoFit/>
          </a:bodyPr>
          <a:lstStyle/>
          <a:p>
            <a:pPr algn="r">
              <a:lnSpc>
                <a:spcPts val="6678"/>
              </a:lnSpc>
              <a:spcBef>
                <a:spcPct val="0"/>
              </a:spcBef>
            </a:pPr>
            <a:r>
              <a:rPr lang="en-US" sz="4770">
                <a:solidFill>
                  <a:srgbClr val="FFFFFF"/>
                </a:solidFill>
                <a:latin typeface="Poetsen"/>
                <a:ea typeface="Poetsen"/>
                <a:cs typeface="Poetsen"/>
                <a:sym typeface="Poetsen"/>
              </a:rPr>
              <a:t>SSRS</a:t>
            </a:r>
          </a:p>
        </p:txBody>
      </p:sp>
      <p:sp>
        <p:nvSpPr>
          <p:cNvPr id="7" name="TextBox 7"/>
          <p:cNvSpPr txBox="1"/>
          <p:nvPr/>
        </p:nvSpPr>
        <p:spPr>
          <a:xfrm>
            <a:off x="1225217" y="1413055"/>
            <a:ext cx="6662093"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Market Sales Report: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263833" y="2538436"/>
            <a:ext cx="16661913" cy="7260622"/>
          </a:xfrm>
          <a:custGeom>
            <a:avLst/>
            <a:gdLst/>
            <a:ahLst/>
            <a:cxnLst/>
            <a:rect l="l" t="t" r="r" b="b"/>
            <a:pathLst>
              <a:path w="16661913" h="7260622">
                <a:moveTo>
                  <a:pt x="0" y="0"/>
                </a:moveTo>
                <a:lnTo>
                  <a:pt x="16661913" y="0"/>
                </a:lnTo>
                <a:lnTo>
                  <a:pt x="16661913" y="7260622"/>
                </a:lnTo>
                <a:lnTo>
                  <a:pt x="0" y="7260622"/>
                </a:lnTo>
                <a:lnTo>
                  <a:pt x="0" y="0"/>
                </a:lnTo>
                <a:close/>
              </a:path>
            </a:pathLst>
          </a:custGeom>
          <a:blipFill>
            <a:blip r:embed="rId2"/>
            <a:stretch>
              <a:fillRect/>
            </a:stretch>
          </a:blipFill>
        </p:spPr>
      </p:sp>
      <p:sp>
        <p:nvSpPr>
          <p:cNvPr id="6" name="TextBox 6"/>
          <p:cNvSpPr txBox="1"/>
          <p:nvPr/>
        </p:nvSpPr>
        <p:spPr>
          <a:xfrm>
            <a:off x="3816813" y="201049"/>
            <a:ext cx="2212984" cy="821054"/>
          </a:xfrm>
          <a:prstGeom prst="rect">
            <a:avLst/>
          </a:prstGeom>
        </p:spPr>
        <p:txBody>
          <a:bodyPr lIns="0" tIns="0" rIns="0" bIns="0" rtlCol="0" anchor="t">
            <a:spAutoFit/>
          </a:bodyPr>
          <a:lstStyle/>
          <a:p>
            <a:pPr algn="r">
              <a:lnSpc>
                <a:spcPts val="6720"/>
              </a:lnSpc>
              <a:spcBef>
                <a:spcPct val="0"/>
              </a:spcBef>
            </a:pPr>
            <a:r>
              <a:rPr lang="en-US" sz="4800">
                <a:solidFill>
                  <a:srgbClr val="FFFFFF"/>
                </a:solidFill>
                <a:latin typeface="Poetsen"/>
                <a:ea typeface="Poetsen"/>
                <a:cs typeface="Poetsen"/>
                <a:sym typeface="Poetsen"/>
              </a:rPr>
              <a:t>SSRS</a:t>
            </a:r>
          </a:p>
        </p:txBody>
      </p:sp>
      <p:sp>
        <p:nvSpPr>
          <p:cNvPr id="7" name="TextBox 7"/>
          <p:cNvSpPr txBox="1"/>
          <p:nvPr/>
        </p:nvSpPr>
        <p:spPr>
          <a:xfrm>
            <a:off x="1285095" y="1470267"/>
            <a:ext cx="6662093"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Product Report: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263833" y="2538972"/>
            <a:ext cx="16750153" cy="5492618"/>
          </a:xfrm>
          <a:custGeom>
            <a:avLst/>
            <a:gdLst/>
            <a:ahLst/>
            <a:cxnLst/>
            <a:rect l="l" t="t" r="r" b="b"/>
            <a:pathLst>
              <a:path w="16750153" h="5492618">
                <a:moveTo>
                  <a:pt x="0" y="0"/>
                </a:moveTo>
                <a:lnTo>
                  <a:pt x="16750153" y="0"/>
                </a:lnTo>
                <a:lnTo>
                  <a:pt x="16750153" y="5492617"/>
                </a:lnTo>
                <a:lnTo>
                  <a:pt x="0" y="5492617"/>
                </a:lnTo>
                <a:lnTo>
                  <a:pt x="0" y="0"/>
                </a:lnTo>
                <a:close/>
              </a:path>
            </a:pathLst>
          </a:custGeom>
          <a:blipFill>
            <a:blip r:embed="rId2"/>
            <a:stretch>
              <a:fillRect t="-590" b="-590"/>
            </a:stretch>
          </a:blipFill>
        </p:spPr>
      </p:sp>
      <p:sp>
        <p:nvSpPr>
          <p:cNvPr id="6" name="TextBox 6"/>
          <p:cNvSpPr txBox="1"/>
          <p:nvPr/>
        </p:nvSpPr>
        <p:spPr>
          <a:xfrm>
            <a:off x="3722883" y="200668"/>
            <a:ext cx="2212984" cy="821817"/>
          </a:xfrm>
          <a:prstGeom prst="rect">
            <a:avLst/>
          </a:prstGeom>
        </p:spPr>
        <p:txBody>
          <a:bodyPr lIns="0" tIns="0" rIns="0" bIns="0" rtlCol="0" anchor="t">
            <a:spAutoFit/>
          </a:bodyPr>
          <a:lstStyle/>
          <a:p>
            <a:pPr algn="r">
              <a:lnSpc>
                <a:spcPts val="6678"/>
              </a:lnSpc>
              <a:spcBef>
                <a:spcPct val="0"/>
              </a:spcBef>
            </a:pPr>
            <a:r>
              <a:rPr lang="en-US" sz="4770">
                <a:solidFill>
                  <a:srgbClr val="FFFFFF"/>
                </a:solidFill>
                <a:latin typeface="Poetsen"/>
                <a:ea typeface="Poetsen"/>
                <a:cs typeface="Poetsen"/>
                <a:sym typeface="Poetsen"/>
              </a:rPr>
              <a:t>SSRS</a:t>
            </a:r>
          </a:p>
        </p:txBody>
      </p:sp>
      <p:sp>
        <p:nvSpPr>
          <p:cNvPr id="7" name="TextBox 7"/>
          <p:cNvSpPr txBox="1"/>
          <p:nvPr/>
        </p:nvSpPr>
        <p:spPr>
          <a:xfrm>
            <a:off x="1263833" y="1717917"/>
            <a:ext cx="8330957" cy="641984"/>
          </a:xfrm>
          <a:prstGeom prst="rect">
            <a:avLst/>
          </a:prstGeom>
        </p:spPr>
        <p:txBody>
          <a:bodyPr lIns="0" tIns="0" rIns="0" bIns="0" rtlCol="0" anchor="t">
            <a:spAutoFit/>
          </a:bodyPr>
          <a:lstStyle/>
          <a:p>
            <a:pPr algn="l">
              <a:lnSpc>
                <a:spcPts val="5040"/>
              </a:lnSpc>
              <a:spcBef>
                <a:spcPct val="0"/>
              </a:spcBef>
            </a:pPr>
            <a:r>
              <a:rPr lang="en-US" sz="3600">
                <a:solidFill>
                  <a:srgbClr val="EAEAEA"/>
                </a:solidFill>
                <a:latin typeface="Arimo"/>
                <a:ea typeface="Arimo"/>
                <a:cs typeface="Arimo"/>
                <a:sym typeface="Arimo"/>
              </a:rPr>
              <a:t>Sales By Category Report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416566" cy="1318403"/>
            <a:chOff x="0" y="0"/>
            <a:chExt cx="2255387" cy="285460"/>
          </a:xfrm>
        </p:grpSpPr>
        <p:sp>
          <p:nvSpPr>
            <p:cNvPr id="3" name="Freeform 3"/>
            <p:cNvSpPr/>
            <p:nvPr/>
          </p:nvSpPr>
          <p:spPr>
            <a:xfrm>
              <a:off x="0" y="0"/>
              <a:ext cx="2255387" cy="285460"/>
            </a:xfrm>
            <a:custGeom>
              <a:avLst/>
              <a:gdLst/>
              <a:ahLst/>
              <a:cxnLst/>
              <a:rect l="l" t="t" r="r" b="b"/>
              <a:pathLst>
                <a:path w="2255387" h="285460">
                  <a:moveTo>
                    <a:pt x="0" y="0"/>
                  </a:moveTo>
                  <a:lnTo>
                    <a:pt x="2052187" y="0"/>
                  </a:lnTo>
                  <a:lnTo>
                    <a:pt x="2255387" y="142730"/>
                  </a:lnTo>
                  <a:lnTo>
                    <a:pt x="2052187"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01387"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339611" y="2538436"/>
            <a:ext cx="15919689" cy="7153387"/>
          </a:xfrm>
          <a:custGeom>
            <a:avLst/>
            <a:gdLst/>
            <a:ahLst/>
            <a:cxnLst/>
            <a:rect l="l" t="t" r="r" b="b"/>
            <a:pathLst>
              <a:path w="15919689" h="7153387">
                <a:moveTo>
                  <a:pt x="0" y="0"/>
                </a:moveTo>
                <a:lnTo>
                  <a:pt x="15919689" y="0"/>
                </a:lnTo>
                <a:lnTo>
                  <a:pt x="15919689" y="7153387"/>
                </a:lnTo>
                <a:lnTo>
                  <a:pt x="0" y="7153387"/>
                </a:lnTo>
                <a:lnTo>
                  <a:pt x="0" y="0"/>
                </a:lnTo>
                <a:close/>
              </a:path>
            </a:pathLst>
          </a:custGeom>
          <a:blipFill>
            <a:blip r:embed="rId2"/>
            <a:stretch>
              <a:fillRect/>
            </a:stretch>
          </a:blipFill>
        </p:spPr>
      </p:sp>
      <p:sp>
        <p:nvSpPr>
          <p:cNvPr id="6" name="TextBox 6"/>
          <p:cNvSpPr txBox="1"/>
          <p:nvPr/>
        </p:nvSpPr>
        <p:spPr>
          <a:xfrm>
            <a:off x="3292105" y="206883"/>
            <a:ext cx="2212984" cy="821817"/>
          </a:xfrm>
          <a:prstGeom prst="rect">
            <a:avLst/>
          </a:prstGeom>
        </p:spPr>
        <p:txBody>
          <a:bodyPr lIns="0" tIns="0" rIns="0" bIns="0" rtlCol="0" anchor="t">
            <a:spAutoFit/>
          </a:bodyPr>
          <a:lstStyle/>
          <a:p>
            <a:pPr algn="r">
              <a:lnSpc>
                <a:spcPts val="6678"/>
              </a:lnSpc>
              <a:spcBef>
                <a:spcPct val="0"/>
              </a:spcBef>
            </a:pPr>
            <a:r>
              <a:rPr lang="en-US" sz="4770">
                <a:solidFill>
                  <a:srgbClr val="FFFFFF"/>
                </a:solidFill>
                <a:latin typeface="Poetsen"/>
                <a:ea typeface="Poetsen"/>
                <a:cs typeface="Poetsen"/>
                <a:sym typeface="Poetsen"/>
              </a:rPr>
              <a:t>SSRS</a:t>
            </a:r>
          </a:p>
        </p:txBody>
      </p:sp>
      <p:sp>
        <p:nvSpPr>
          <p:cNvPr id="7" name="TextBox 7"/>
          <p:cNvSpPr txBox="1"/>
          <p:nvPr/>
        </p:nvSpPr>
        <p:spPr>
          <a:xfrm>
            <a:off x="1339611" y="1717382"/>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Orders Report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8770162" y="1876473"/>
            <a:ext cx="8565942" cy="7381827"/>
          </a:xfrm>
          <a:custGeom>
            <a:avLst/>
            <a:gdLst/>
            <a:ahLst/>
            <a:cxnLst/>
            <a:rect l="l" t="t" r="r" b="b"/>
            <a:pathLst>
              <a:path w="8565942" h="7381827">
                <a:moveTo>
                  <a:pt x="0" y="0"/>
                </a:moveTo>
                <a:lnTo>
                  <a:pt x="8565942" y="0"/>
                </a:lnTo>
                <a:lnTo>
                  <a:pt x="8565942" y="7381827"/>
                </a:lnTo>
                <a:lnTo>
                  <a:pt x="0" y="7381827"/>
                </a:lnTo>
                <a:lnTo>
                  <a:pt x="0" y="0"/>
                </a:lnTo>
                <a:close/>
              </a:path>
            </a:pathLst>
          </a:custGeom>
          <a:blipFill>
            <a:blip r:embed="rId2"/>
            <a:stretch>
              <a:fillRect/>
            </a:stretch>
          </a:blipFill>
        </p:spPr>
      </p:sp>
      <p:sp>
        <p:nvSpPr>
          <p:cNvPr id="3" name="TextBox 3"/>
          <p:cNvSpPr txBox="1"/>
          <p:nvPr/>
        </p:nvSpPr>
        <p:spPr>
          <a:xfrm>
            <a:off x="323308" y="2948941"/>
            <a:ext cx="8446855" cy="821054"/>
          </a:xfrm>
          <a:prstGeom prst="rect">
            <a:avLst/>
          </a:prstGeom>
        </p:spPr>
        <p:txBody>
          <a:bodyPr lIns="0" tIns="0" rIns="0" bIns="0" rtlCol="0" anchor="t">
            <a:spAutoFit/>
          </a:bodyPr>
          <a:lstStyle/>
          <a:p>
            <a:pPr algn="l">
              <a:lnSpc>
                <a:spcPts val="6720"/>
              </a:lnSpc>
              <a:spcBef>
                <a:spcPct val="0"/>
              </a:spcBef>
            </a:pPr>
            <a:r>
              <a:rPr lang="en-US" sz="4800">
                <a:solidFill>
                  <a:srgbClr val="FFFFFF"/>
                </a:solidFill>
                <a:latin typeface="Poetsen"/>
                <a:ea typeface="Poetsen"/>
                <a:cs typeface="Poetsen"/>
                <a:sym typeface="Poetsen"/>
              </a:rPr>
              <a:t> </a:t>
            </a:r>
            <a:r>
              <a:rPr lang="en-US" sz="4800" u="sng">
                <a:solidFill>
                  <a:srgbClr val="FFFFFF"/>
                </a:solidFill>
                <a:latin typeface="Poetsen"/>
                <a:ea typeface="Poetsen"/>
                <a:cs typeface="Poetsen"/>
                <a:sym typeface="Poetsen"/>
              </a:rPr>
              <a:t>Visualization using Power BI</a:t>
            </a:r>
          </a:p>
        </p:txBody>
      </p:sp>
      <p:sp>
        <p:nvSpPr>
          <p:cNvPr id="4" name="TextBox 4"/>
          <p:cNvSpPr txBox="1"/>
          <p:nvPr/>
        </p:nvSpPr>
        <p:spPr>
          <a:xfrm>
            <a:off x="323308" y="4322446"/>
            <a:ext cx="8446855" cy="821054"/>
          </a:xfrm>
          <a:prstGeom prst="rect">
            <a:avLst/>
          </a:prstGeom>
        </p:spPr>
        <p:txBody>
          <a:bodyPr lIns="0" tIns="0" rIns="0" bIns="0" rtlCol="0" anchor="t">
            <a:spAutoFit/>
          </a:bodyPr>
          <a:lstStyle/>
          <a:p>
            <a:pPr algn="l">
              <a:lnSpc>
                <a:spcPts val="6720"/>
              </a:lnSpc>
              <a:spcBef>
                <a:spcPct val="0"/>
              </a:spcBef>
            </a:pPr>
            <a:r>
              <a:rPr lang="en-US" sz="4800">
                <a:solidFill>
                  <a:srgbClr val="FFFFFF"/>
                </a:solidFill>
                <a:latin typeface="Poetsen"/>
                <a:ea typeface="Poetsen"/>
                <a:cs typeface="Poetsen"/>
                <a:sym typeface="Poetsen"/>
              </a:rPr>
              <a:t> </a:t>
            </a:r>
            <a:r>
              <a:rPr lang="en-US" sz="4800" u="sng">
                <a:solidFill>
                  <a:srgbClr val="FFFFFF"/>
                </a:solidFill>
                <a:latin typeface="Poetsen"/>
                <a:ea typeface="Poetsen"/>
                <a:cs typeface="Poetsen"/>
                <a:sym typeface="Poetsen"/>
              </a:rPr>
              <a:t>Visualization using Tableau</a:t>
            </a:r>
          </a:p>
        </p:txBody>
      </p:sp>
      <p:sp>
        <p:nvSpPr>
          <p:cNvPr id="5" name="TextBox 5"/>
          <p:cNvSpPr txBox="1"/>
          <p:nvPr/>
        </p:nvSpPr>
        <p:spPr>
          <a:xfrm>
            <a:off x="373838" y="5695950"/>
            <a:ext cx="8770162" cy="821054"/>
          </a:xfrm>
          <a:prstGeom prst="rect">
            <a:avLst/>
          </a:prstGeom>
        </p:spPr>
        <p:txBody>
          <a:bodyPr lIns="0" tIns="0" rIns="0" bIns="0" rtlCol="0" anchor="t">
            <a:spAutoFit/>
          </a:bodyPr>
          <a:lstStyle/>
          <a:p>
            <a:pPr algn="l">
              <a:lnSpc>
                <a:spcPts val="6720"/>
              </a:lnSpc>
              <a:spcBef>
                <a:spcPct val="0"/>
              </a:spcBef>
            </a:pPr>
            <a:r>
              <a:rPr lang="en-US" sz="4800">
                <a:solidFill>
                  <a:srgbClr val="FFFFFF"/>
                </a:solidFill>
                <a:latin typeface="Poetsen"/>
                <a:ea typeface="Poetsen"/>
                <a:cs typeface="Poetsen"/>
                <a:sym typeface="Poetsen"/>
              </a:rPr>
              <a:t> </a:t>
            </a:r>
            <a:r>
              <a:rPr lang="en-US" sz="4800" u="sng">
                <a:solidFill>
                  <a:srgbClr val="FFFFFF"/>
                </a:solidFill>
                <a:latin typeface="Poetsen"/>
                <a:ea typeface="Poetsen"/>
                <a:cs typeface="Poetsen"/>
                <a:sym typeface="Poetsen"/>
              </a:rPr>
              <a:t>Visualization using Excel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28700" y="2071519"/>
            <a:ext cx="15573790" cy="7923166"/>
          </a:xfrm>
          <a:custGeom>
            <a:avLst/>
            <a:gdLst/>
            <a:ahLst/>
            <a:cxnLst/>
            <a:rect l="l" t="t" r="r" b="b"/>
            <a:pathLst>
              <a:path w="15573790" h="7923166">
                <a:moveTo>
                  <a:pt x="0" y="0"/>
                </a:moveTo>
                <a:lnTo>
                  <a:pt x="15573790" y="0"/>
                </a:lnTo>
                <a:lnTo>
                  <a:pt x="15573790" y="7923166"/>
                </a:lnTo>
                <a:lnTo>
                  <a:pt x="0" y="7923166"/>
                </a:lnTo>
                <a:lnTo>
                  <a:pt x="0" y="0"/>
                </a:lnTo>
                <a:close/>
              </a:path>
            </a:pathLst>
          </a:custGeom>
          <a:blipFill>
            <a:blip r:embed="rId2"/>
            <a:stretch>
              <a:fillRect/>
            </a:stretch>
          </a:blipFill>
        </p:spPr>
      </p:sp>
      <p:sp>
        <p:nvSpPr>
          <p:cNvPr id="6" name="TextBox 6"/>
          <p:cNvSpPr txBox="1"/>
          <p:nvPr/>
        </p:nvSpPr>
        <p:spPr>
          <a:xfrm>
            <a:off x="-178996" y="201049"/>
            <a:ext cx="9120008" cy="821817"/>
          </a:xfrm>
          <a:prstGeom prst="rect">
            <a:avLst/>
          </a:prstGeom>
        </p:spPr>
        <p:txBody>
          <a:bodyPr lIns="0" tIns="0" rIns="0" bIns="0" rtlCol="0" anchor="t">
            <a:spAutoFit/>
          </a:bodyPr>
          <a:lstStyle/>
          <a:p>
            <a:pPr algn="r">
              <a:lnSpc>
                <a:spcPts val="6678"/>
              </a:lnSpc>
              <a:spcBef>
                <a:spcPct val="0"/>
              </a:spcBef>
            </a:pPr>
            <a:r>
              <a:rPr lang="en-US" sz="4770">
                <a:solidFill>
                  <a:srgbClr val="FFFFFF"/>
                </a:solidFill>
                <a:latin typeface="Poetsen"/>
                <a:ea typeface="Poetsen"/>
                <a:cs typeface="Poetsen"/>
                <a:sym typeface="Poetsen"/>
              </a:rPr>
              <a:t>Visualization Using Power BI</a:t>
            </a:r>
          </a:p>
        </p:txBody>
      </p:sp>
      <p:sp>
        <p:nvSpPr>
          <p:cNvPr id="7" name="TextBox 7"/>
          <p:cNvSpPr txBox="1"/>
          <p:nvPr/>
        </p:nvSpPr>
        <p:spPr>
          <a:xfrm>
            <a:off x="1028700" y="1317775"/>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Sales Dashboard: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381"/>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95810" y="2070891"/>
            <a:ext cx="15506224" cy="7950292"/>
          </a:xfrm>
          <a:custGeom>
            <a:avLst/>
            <a:gdLst/>
            <a:ahLst/>
            <a:cxnLst/>
            <a:rect l="l" t="t" r="r" b="b"/>
            <a:pathLst>
              <a:path w="15506224" h="7950292">
                <a:moveTo>
                  <a:pt x="0" y="0"/>
                </a:moveTo>
                <a:lnTo>
                  <a:pt x="15506224" y="0"/>
                </a:lnTo>
                <a:lnTo>
                  <a:pt x="15506224" y="7950292"/>
                </a:lnTo>
                <a:lnTo>
                  <a:pt x="0" y="7950292"/>
                </a:lnTo>
                <a:lnTo>
                  <a:pt x="0" y="0"/>
                </a:lnTo>
                <a:close/>
              </a:path>
            </a:pathLst>
          </a:custGeom>
          <a:blipFill>
            <a:blip r:embed="rId2"/>
            <a:stretch>
              <a:fillRect/>
            </a:stretch>
          </a:blipFill>
        </p:spPr>
      </p:sp>
      <p:sp>
        <p:nvSpPr>
          <p:cNvPr id="6" name="TextBox 6"/>
          <p:cNvSpPr txBox="1"/>
          <p:nvPr/>
        </p:nvSpPr>
        <p:spPr>
          <a:xfrm>
            <a:off x="1095810" y="206883"/>
            <a:ext cx="8569823" cy="821817"/>
          </a:xfrm>
          <a:prstGeom prst="rect">
            <a:avLst/>
          </a:prstGeom>
        </p:spPr>
        <p:txBody>
          <a:bodyPr lIns="0" tIns="0" rIns="0" bIns="0" rtlCol="0" anchor="t">
            <a:spAutoFit/>
          </a:bodyPr>
          <a:lstStyle/>
          <a:p>
            <a:pPr algn="l">
              <a:lnSpc>
                <a:spcPts val="6678"/>
              </a:lnSpc>
              <a:spcBef>
                <a:spcPct val="0"/>
              </a:spcBef>
            </a:pPr>
            <a:r>
              <a:rPr lang="en-US" sz="4770">
                <a:solidFill>
                  <a:srgbClr val="FFFFFF"/>
                </a:solidFill>
                <a:latin typeface="Poetsen"/>
                <a:ea typeface="Poetsen"/>
                <a:cs typeface="Poetsen"/>
                <a:sym typeface="Poetsen"/>
              </a:rPr>
              <a:t>Visualization Using Power BI</a:t>
            </a:r>
          </a:p>
        </p:txBody>
      </p:sp>
      <p:sp>
        <p:nvSpPr>
          <p:cNvPr id="7" name="TextBox 7"/>
          <p:cNvSpPr txBox="1"/>
          <p:nvPr/>
        </p:nvSpPr>
        <p:spPr>
          <a:xfrm>
            <a:off x="1028700" y="1317148"/>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Order Dashboard: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9144000" y="1645878"/>
            <a:ext cx="8115300" cy="7249527"/>
          </a:xfrm>
          <a:custGeom>
            <a:avLst/>
            <a:gdLst/>
            <a:ahLst/>
            <a:cxnLst/>
            <a:rect l="l" t="t" r="r" b="b"/>
            <a:pathLst>
              <a:path w="8115300" h="7249527">
                <a:moveTo>
                  <a:pt x="0" y="0"/>
                </a:moveTo>
                <a:lnTo>
                  <a:pt x="8115300" y="0"/>
                </a:lnTo>
                <a:lnTo>
                  <a:pt x="8115300" y="7249527"/>
                </a:lnTo>
                <a:lnTo>
                  <a:pt x="0" y="7249527"/>
                </a:lnTo>
                <a:lnTo>
                  <a:pt x="0" y="0"/>
                </a:lnTo>
                <a:close/>
              </a:path>
            </a:pathLst>
          </a:custGeom>
          <a:blipFill>
            <a:blip r:embed="rId2"/>
            <a:stretch>
              <a:fillRect l="-8978" t="-14189" r="-5683" b="-11351"/>
            </a:stretch>
          </a:blipFill>
        </p:spPr>
      </p:sp>
      <p:sp>
        <p:nvSpPr>
          <p:cNvPr id="3" name="TextBox 3"/>
          <p:cNvSpPr txBox="1"/>
          <p:nvPr/>
        </p:nvSpPr>
        <p:spPr>
          <a:xfrm>
            <a:off x="2120765" y="4430164"/>
            <a:ext cx="5247830" cy="946912"/>
          </a:xfrm>
          <a:prstGeom prst="rect">
            <a:avLst/>
          </a:prstGeom>
        </p:spPr>
        <p:txBody>
          <a:bodyPr lIns="0" tIns="0" rIns="0" bIns="0" rtlCol="0" anchor="t">
            <a:spAutoFit/>
          </a:bodyPr>
          <a:lstStyle/>
          <a:p>
            <a:pPr algn="ctr">
              <a:lnSpc>
                <a:spcPts val="7657"/>
              </a:lnSpc>
              <a:spcBef>
                <a:spcPct val="0"/>
              </a:spcBef>
            </a:pPr>
            <a:r>
              <a:rPr lang="en-US" sz="5469">
                <a:solidFill>
                  <a:srgbClr val="FDFDFD"/>
                </a:solidFill>
                <a:latin typeface="Poetsen"/>
                <a:ea typeface="Poetsen"/>
                <a:cs typeface="Poetsen"/>
                <a:sym typeface="Poetsen"/>
              </a:rPr>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103462" y="74945"/>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28700" y="1994691"/>
            <a:ext cx="15680136" cy="7871745"/>
          </a:xfrm>
          <a:custGeom>
            <a:avLst/>
            <a:gdLst/>
            <a:ahLst/>
            <a:cxnLst/>
            <a:rect l="l" t="t" r="r" b="b"/>
            <a:pathLst>
              <a:path w="15680136" h="7871745">
                <a:moveTo>
                  <a:pt x="0" y="0"/>
                </a:moveTo>
                <a:lnTo>
                  <a:pt x="15680136" y="0"/>
                </a:lnTo>
                <a:lnTo>
                  <a:pt x="15680136" y="7871745"/>
                </a:lnTo>
                <a:lnTo>
                  <a:pt x="0" y="7871745"/>
                </a:lnTo>
                <a:lnTo>
                  <a:pt x="0" y="0"/>
                </a:lnTo>
                <a:close/>
              </a:path>
            </a:pathLst>
          </a:custGeom>
          <a:blipFill>
            <a:blip r:embed="rId2"/>
            <a:stretch>
              <a:fillRect/>
            </a:stretch>
          </a:blipFill>
        </p:spPr>
      </p:sp>
      <p:sp>
        <p:nvSpPr>
          <p:cNvPr id="6" name="TextBox 6"/>
          <p:cNvSpPr txBox="1"/>
          <p:nvPr/>
        </p:nvSpPr>
        <p:spPr>
          <a:xfrm>
            <a:off x="1354305" y="275994"/>
            <a:ext cx="8349762" cy="821054"/>
          </a:xfrm>
          <a:prstGeom prst="rect">
            <a:avLst/>
          </a:prstGeom>
        </p:spPr>
        <p:txBody>
          <a:bodyPr lIns="0" tIns="0" rIns="0" bIns="0" rtlCol="0" anchor="t">
            <a:spAutoFit/>
          </a:bodyPr>
          <a:lstStyle/>
          <a:p>
            <a:pPr algn="just">
              <a:lnSpc>
                <a:spcPts val="6720"/>
              </a:lnSpc>
              <a:spcBef>
                <a:spcPct val="0"/>
              </a:spcBef>
            </a:pPr>
            <a:r>
              <a:rPr lang="en-US" sz="4800">
                <a:solidFill>
                  <a:srgbClr val="FFFFFF"/>
                </a:solidFill>
                <a:latin typeface="Poetsen"/>
                <a:ea typeface="Poetsen"/>
                <a:cs typeface="Poetsen"/>
                <a:sym typeface="Poetsen"/>
              </a:rPr>
              <a:t>Visualization Using Power BI</a:t>
            </a:r>
          </a:p>
        </p:txBody>
      </p:sp>
      <p:sp>
        <p:nvSpPr>
          <p:cNvPr id="7" name="TextBox 7"/>
          <p:cNvSpPr txBox="1"/>
          <p:nvPr/>
        </p:nvSpPr>
        <p:spPr>
          <a:xfrm>
            <a:off x="1028700" y="1317148"/>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Product Dashboard: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1255"/>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28700" y="2070891"/>
            <a:ext cx="15636267" cy="7994041"/>
          </a:xfrm>
          <a:custGeom>
            <a:avLst/>
            <a:gdLst/>
            <a:ahLst/>
            <a:cxnLst/>
            <a:rect l="l" t="t" r="r" b="b"/>
            <a:pathLst>
              <a:path w="15636267" h="7994041">
                <a:moveTo>
                  <a:pt x="0" y="0"/>
                </a:moveTo>
                <a:lnTo>
                  <a:pt x="15636267" y="0"/>
                </a:lnTo>
                <a:lnTo>
                  <a:pt x="15636267" y="7994042"/>
                </a:lnTo>
                <a:lnTo>
                  <a:pt x="0" y="7994042"/>
                </a:lnTo>
                <a:lnTo>
                  <a:pt x="0" y="0"/>
                </a:lnTo>
                <a:close/>
              </a:path>
            </a:pathLst>
          </a:custGeom>
          <a:blipFill>
            <a:blip r:embed="rId2"/>
            <a:stretch>
              <a:fillRect/>
            </a:stretch>
          </a:blipFill>
        </p:spPr>
      </p:sp>
      <p:sp>
        <p:nvSpPr>
          <p:cNvPr id="6" name="TextBox 6"/>
          <p:cNvSpPr txBox="1"/>
          <p:nvPr/>
        </p:nvSpPr>
        <p:spPr>
          <a:xfrm>
            <a:off x="1114296" y="206883"/>
            <a:ext cx="8493807" cy="821817"/>
          </a:xfrm>
          <a:prstGeom prst="rect">
            <a:avLst/>
          </a:prstGeom>
        </p:spPr>
        <p:txBody>
          <a:bodyPr lIns="0" tIns="0" rIns="0" bIns="0" rtlCol="0" anchor="t">
            <a:spAutoFit/>
          </a:bodyPr>
          <a:lstStyle/>
          <a:p>
            <a:pPr algn="l">
              <a:lnSpc>
                <a:spcPts val="6678"/>
              </a:lnSpc>
              <a:spcBef>
                <a:spcPct val="0"/>
              </a:spcBef>
            </a:pPr>
            <a:r>
              <a:rPr lang="en-US" sz="4770">
                <a:solidFill>
                  <a:srgbClr val="FFFFFF"/>
                </a:solidFill>
                <a:latin typeface="Poetsen"/>
                <a:ea typeface="Poetsen"/>
                <a:cs typeface="Poetsen"/>
                <a:sym typeface="Poetsen"/>
              </a:rPr>
              <a:t>Visualization Using Power BI</a:t>
            </a:r>
          </a:p>
        </p:txBody>
      </p:sp>
      <p:sp>
        <p:nvSpPr>
          <p:cNvPr id="7" name="TextBox 7"/>
          <p:cNvSpPr txBox="1"/>
          <p:nvPr/>
        </p:nvSpPr>
        <p:spPr>
          <a:xfrm>
            <a:off x="1028700" y="1317148"/>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Delivery Dashboard: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28700" y="2070891"/>
            <a:ext cx="15909213" cy="7914833"/>
          </a:xfrm>
          <a:custGeom>
            <a:avLst/>
            <a:gdLst/>
            <a:ahLst/>
            <a:cxnLst/>
            <a:rect l="l" t="t" r="r" b="b"/>
            <a:pathLst>
              <a:path w="15909213" h="7914833">
                <a:moveTo>
                  <a:pt x="0" y="0"/>
                </a:moveTo>
                <a:lnTo>
                  <a:pt x="15909213" y="0"/>
                </a:lnTo>
                <a:lnTo>
                  <a:pt x="15909213" y="7914834"/>
                </a:lnTo>
                <a:lnTo>
                  <a:pt x="0" y="7914834"/>
                </a:lnTo>
                <a:lnTo>
                  <a:pt x="0" y="0"/>
                </a:lnTo>
                <a:close/>
              </a:path>
            </a:pathLst>
          </a:custGeom>
          <a:blipFill>
            <a:blip r:embed="rId2"/>
            <a:stretch>
              <a:fillRect/>
            </a:stretch>
          </a:blipFill>
        </p:spPr>
      </p:sp>
      <p:sp>
        <p:nvSpPr>
          <p:cNvPr id="6" name="TextBox 6"/>
          <p:cNvSpPr txBox="1"/>
          <p:nvPr/>
        </p:nvSpPr>
        <p:spPr>
          <a:xfrm>
            <a:off x="1028700" y="206883"/>
            <a:ext cx="9120008" cy="821817"/>
          </a:xfrm>
          <a:prstGeom prst="rect">
            <a:avLst/>
          </a:prstGeom>
        </p:spPr>
        <p:txBody>
          <a:bodyPr lIns="0" tIns="0" rIns="0" bIns="0" rtlCol="0" anchor="t">
            <a:spAutoFit/>
          </a:bodyPr>
          <a:lstStyle/>
          <a:p>
            <a:pPr algn="just">
              <a:lnSpc>
                <a:spcPts val="6678"/>
              </a:lnSpc>
              <a:spcBef>
                <a:spcPct val="0"/>
              </a:spcBef>
            </a:pPr>
            <a:r>
              <a:rPr lang="en-US" sz="4770">
                <a:solidFill>
                  <a:srgbClr val="FFFFFF"/>
                </a:solidFill>
                <a:latin typeface="Poetsen"/>
                <a:ea typeface="Poetsen"/>
                <a:cs typeface="Poetsen"/>
                <a:sym typeface="Poetsen"/>
              </a:rPr>
              <a:t>Visualization Using Power BI</a:t>
            </a:r>
          </a:p>
        </p:txBody>
      </p:sp>
      <p:sp>
        <p:nvSpPr>
          <p:cNvPr id="7" name="TextBox 7"/>
          <p:cNvSpPr txBox="1"/>
          <p:nvPr/>
        </p:nvSpPr>
        <p:spPr>
          <a:xfrm>
            <a:off x="1028700" y="1317148"/>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Customer Dashboard: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28700" y="2110972"/>
            <a:ext cx="14293352" cy="8040011"/>
          </a:xfrm>
          <a:custGeom>
            <a:avLst/>
            <a:gdLst/>
            <a:ahLst/>
            <a:cxnLst/>
            <a:rect l="l" t="t" r="r" b="b"/>
            <a:pathLst>
              <a:path w="14293352" h="8040011">
                <a:moveTo>
                  <a:pt x="0" y="0"/>
                </a:moveTo>
                <a:lnTo>
                  <a:pt x="14293352" y="0"/>
                </a:lnTo>
                <a:lnTo>
                  <a:pt x="14293352" y="8040011"/>
                </a:lnTo>
                <a:lnTo>
                  <a:pt x="0" y="8040011"/>
                </a:lnTo>
                <a:lnTo>
                  <a:pt x="0" y="0"/>
                </a:lnTo>
                <a:close/>
              </a:path>
            </a:pathLst>
          </a:custGeom>
          <a:blipFill>
            <a:blip r:embed="rId2"/>
            <a:stretch>
              <a:fillRect/>
            </a:stretch>
          </a:blipFill>
        </p:spPr>
      </p:sp>
      <p:sp>
        <p:nvSpPr>
          <p:cNvPr id="6" name="TextBox 6"/>
          <p:cNvSpPr txBox="1"/>
          <p:nvPr/>
        </p:nvSpPr>
        <p:spPr>
          <a:xfrm>
            <a:off x="1028700" y="201049"/>
            <a:ext cx="9322996" cy="821054"/>
          </a:xfrm>
          <a:prstGeom prst="rect">
            <a:avLst/>
          </a:prstGeom>
        </p:spPr>
        <p:txBody>
          <a:bodyPr lIns="0" tIns="0" rIns="0" bIns="0" rtlCol="0" anchor="t">
            <a:spAutoFit/>
          </a:bodyPr>
          <a:lstStyle/>
          <a:p>
            <a:pPr algn="just">
              <a:lnSpc>
                <a:spcPts val="6720"/>
              </a:lnSpc>
              <a:spcBef>
                <a:spcPct val="0"/>
              </a:spcBef>
            </a:pPr>
            <a:r>
              <a:rPr lang="en-US" sz="4800">
                <a:solidFill>
                  <a:srgbClr val="FFFFFF"/>
                </a:solidFill>
                <a:latin typeface="Poetsen"/>
                <a:ea typeface="Poetsen"/>
                <a:cs typeface="Poetsen"/>
                <a:sym typeface="Poetsen"/>
              </a:rPr>
              <a:t>Visualization Using Tableau</a:t>
            </a:r>
          </a:p>
        </p:txBody>
      </p:sp>
      <p:sp>
        <p:nvSpPr>
          <p:cNvPr id="7" name="TextBox 7"/>
          <p:cNvSpPr txBox="1"/>
          <p:nvPr/>
        </p:nvSpPr>
        <p:spPr>
          <a:xfrm>
            <a:off x="1830373" y="1772200"/>
            <a:ext cx="3164532" cy="398780"/>
          </a:xfrm>
          <a:prstGeom prst="rect">
            <a:avLst/>
          </a:prstGeom>
        </p:spPr>
        <p:txBody>
          <a:bodyPr lIns="0" tIns="0" rIns="0" bIns="0" rtlCol="0" anchor="t">
            <a:spAutoFit/>
          </a:bodyPr>
          <a:lstStyle/>
          <a:p>
            <a:pPr algn="ctr">
              <a:lnSpc>
                <a:spcPts val="3219"/>
              </a:lnSpc>
              <a:spcBef>
                <a:spcPct val="0"/>
              </a:spcBef>
            </a:pPr>
            <a:r>
              <a:rPr lang="en-US" sz="2299">
                <a:solidFill>
                  <a:srgbClr val="000000"/>
                </a:solidFill>
                <a:latin typeface="Poetsen"/>
                <a:ea typeface="Poetsen"/>
                <a:cs typeface="Poetsen"/>
                <a:sym typeface="Poetsen"/>
              </a:rPr>
              <a:t>YOUR PARAGRAPH TEXT</a:t>
            </a:r>
          </a:p>
        </p:txBody>
      </p:sp>
      <p:sp>
        <p:nvSpPr>
          <p:cNvPr id="8" name="TextBox 8"/>
          <p:cNvSpPr txBox="1"/>
          <p:nvPr/>
        </p:nvSpPr>
        <p:spPr>
          <a:xfrm>
            <a:off x="1028700" y="1452478"/>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Sales Dashboard: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28700" y="2040443"/>
            <a:ext cx="14439118" cy="8122004"/>
          </a:xfrm>
          <a:custGeom>
            <a:avLst/>
            <a:gdLst/>
            <a:ahLst/>
            <a:cxnLst/>
            <a:rect l="l" t="t" r="r" b="b"/>
            <a:pathLst>
              <a:path w="14439118" h="8122004">
                <a:moveTo>
                  <a:pt x="0" y="0"/>
                </a:moveTo>
                <a:lnTo>
                  <a:pt x="14439118" y="0"/>
                </a:lnTo>
                <a:lnTo>
                  <a:pt x="14439118" y="8122003"/>
                </a:lnTo>
                <a:lnTo>
                  <a:pt x="0" y="8122003"/>
                </a:lnTo>
                <a:lnTo>
                  <a:pt x="0" y="0"/>
                </a:lnTo>
                <a:close/>
              </a:path>
            </a:pathLst>
          </a:custGeom>
          <a:blipFill>
            <a:blip r:embed="rId2"/>
            <a:stretch>
              <a:fillRect/>
            </a:stretch>
          </a:blipFill>
        </p:spPr>
      </p:sp>
      <p:sp>
        <p:nvSpPr>
          <p:cNvPr id="6" name="TextBox 6"/>
          <p:cNvSpPr txBox="1"/>
          <p:nvPr/>
        </p:nvSpPr>
        <p:spPr>
          <a:xfrm>
            <a:off x="1305900" y="200668"/>
            <a:ext cx="9322996" cy="821817"/>
          </a:xfrm>
          <a:prstGeom prst="rect">
            <a:avLst/>
          </a:prstGeom>
        </p:spPr>
        <p:txBody>
          <a:bodyPr lIns="0" tIns="0" rIns="0" bIns="0" rtlCol="0" anchor="t">
            <a:spAutoFit/>
          </a:bodyPr>
          <a:lstStyle/>
          <a:p>
            <a:pPr algn="just">
              <a:lnSpc>
                <a:spcPts val="6678"/>
              </a:lnSpc>
              <a:spcBef>
                <a:spcPct val="0"/>
              </a:spcBef>
            </a:pPr>
            <a:r>
              <a:rPr lang="en-US" sz="4770">
                <a:solidFill>
                  <a:srgbClr val="FFFFFF"/>
                </a:solidFill>
                <a:latin typeface="Poetsen"/>
                <a:ea typeface="Poetsen"/>
                <a:cs typeface="Poetsen"/>
                <a:sym typeface="Poetsen"/>
              </a:rPr>
              <a:t>Visualization Using Tableau</a:t>
            </a:r>
          </a:p>
        </p:txBody>
      </p:sp>
      <p:sp>
        <p:nvSpPr>
          <p:cNvPr id="7" name="TextBox 7"/>
          <p:cNvSpPr txBox="1"/>
          <p:nvPr/>
        </p:nvSpPr>
        <p:spPr>
          <a:xfrm>
            <a:off x="1028700" y="1381949"/>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Customer Dashboard: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28700" y="1987950"/>
            <a:ext cx="14424744" cy="8113919"/>
          </a:xfrm>
          <a:custGeom>
            <a:avLst/>
            <a:gdLst/>
            <a:ahLst/>
            <a:cxnLst/>
            <a:rect l="l" t="t" r="r" b="b"/>
            <a:pathLst>
              <a:path w="14424744" h="8113919">
                <a:moveTo>
                  <a:pt x="0" y="0"/>
                </a:moveTo>
                <a:lnTo>
                  <a:pt x="14424744" y="0"/>
                </a:lnTo>
                <a:lnTo>
                  <a:pt x="14424744" y="8113919"/>
                </a:lnTo>
                <a:lnTo>
                  <a:pt x="0" y="8113919"/>
                </a:lnTo>
                <a:lnTo>
                  <a:pt x="0" y="0"/>
                </a:lnTo>
                <a:close/>
              </a:path>
            </a:pathLst>
          </a:custGeom>
          <a:blipFill>
            <a:blip r:embed="rId2"/>
            <a:stretch>
              <a:fillRect/>
            </a:stretch>
          </a:blipFill>
        </p:spPr>
      </p:sp>
      <p:sp>
        <p:nvSpPr>
          <p:cNvPr id="6" name="TextBox 6"/>
          <p:cNvSpPr txBox="1"/>
          <p:nvPr/>
        </p:nvSpPr>
        <p:spPr>
          <a:xfrm>
            <a:off x="1028700" y="200668"/>
            <a:ext cx="8481826" cy="821817"/>
          </a:xfrm>
          <a:prstGeom prst="rect">
            <a:avLst/>
          </a:prstGeom>
        </p:spPr>
        <p:txBody>
          <a:bodyPr lIns="0" tIns="0" rIns="0" bIns="0" rtlCol="0" anchor="t">
            <a:spAutoFit/>
          </a:bodyPr>
          <a:lstStyle/>
          <a:p>
            <a:pPr algn="just">
              <a:lnSpc>
                <a:spcPts val="6678"/>
              </a:lnSpc>
              <a:spcBef>
                <a:spcPct val="0"/>
              </a:spcBef>
            </a:pPr>
            <a:r>
              <a:rPr lang="en-US" sz="4770">
                <a:solidFill>
                  <a:srgbClr val="FFFFFF"/>
                </a:solidFill>
                <a:latin typeface="Poetsen"/>
                <a:ea typeface="Poetsen"/>
                <a:cs typeface="Poetsen"/>
                <a:sym typeface="Poetsen"/>
              </a:rPr>
              <a:t>Visualization Using Tableau</a:t>
            </a:r>
          </a:p>
        </p:txBody>
      </p:sp>
      <p:sp>
        <p:nvSpPr>
          <p:cNvPr id="7" name="TextBox 7"/>
          <p:cNvSpPr txBox="1"/>
          <p:nvPr/>
        </p:nvSpPr>
        <p:spPr>
          <a:xfrm>
            <a:off x="1028700" y="1329456"/>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Orerational Dashboard: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28700" y="1975641"/>
            <a:ext cx="14535623" cy="8176288"/>
          </a:xfrm>
          <a:custGeom>
            <a:avLst/>
            <a:gdLst/>
            <a:ahLst/>
            <a:cxnLst/>
            <a:rect l="l" t="t" r="r" b="b"/>
            <a:pathLst>
              <a:path w="14535623" h="8176288">
                <a:moveTo>
                  <a:pt x="0" y="0"/>
                </a:moveTo>
                <a:lnTo>
                  <a:pt x="14535623" y="0"/>
                </a:lnTo>
                <a:lnTo>
                  <a:pt x="14535623" y="8176288"/>
                </a:lnTo>
                <a:lnTo>
                  <a:pt x="0" y="8176288"/>
                </a:lnTo>
                <a:lnTo>
                  <a:pt x="0" y="0"/>
                </a:lnTo>
                <a:close/>
              </a:path>
            </a:pathLst>
          </a:custGeom>
          <a:blipFill>
            <a:blip r:embed="rId2"/>
            <a:stretch>
              <a:fillRect/>
            </a:stretch>
          </a:blipFill>
        </p:spPr>
      </p:sp>
      <p:sp>
        <p:nvSpPr>
          <p:cNvPr id="6" name="TextBox 6"/>
          <p:cNvSpPr txBox="1"/>
          <p:nvPr/>
        </p:nvSpPr>
        <p:spPr>
          <a:xfrm>
            <a:off x="1028700" y="206883"/>
            <a:ext cx="8595481" cy="821817"/>
          </a:xfrm>
          <a:prstGeom prst="rect">
            <a:avLst/>
          </a:prstGeom>
        </p:spPr>
        <p:txBody>
          <a:bodyPr lIns="0" tIns="0" rIns="0" bIns="0" rtlCol="0" anchor="t">
            <a:spAutoFit/>
          </a:bodyPr>
          <a:lstStyle/>
          <a:p>
            <a:pPr algn="just">
              <a:lnSpc>
                <a:spcPts val="6678"/>
              </a:lnSpc>
              <a:spcBef>
                <a:spcPct val="0"/>
              </a:spcBef>
            </a:pPr>
            <a:r>
              <a:rPr lang="en-US" sz="4770">
                <a:solidFill>
                  <a:srgbClr val="FFFFFF"/>
                </a:solidFill>
                <a:latin typeface="Poetsen"/>
                <a:ea typeface="Poetsen"/>
                <a:cs typeface="Poetsen"/>
                <a:sym typeface="Poetsen"/>
              </a:rPr>
              <a:t>Visualization Using Tableau</a:t>
            </a:r>
          </a:p>
        </p:txBody>
      </p:sp>
      <p:sp>
        <p:nvSpPr>
          <p:cNvPr id="7" name="TextBox 7"/>
          <p:cNvSpPr txBox="1"/>
          <p:nvPr/>
        </p:nvSpPr>
        <p:spPr>
          <a:xfrm>
            <a:off x="1028700" y="1317148"/>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Geospatial1 Dashboard: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269117" y="1881647"/>
            <a:ext cx="14447910" cy="8126949"/>
          </a:xfrm>
          <a:custGeom>
            <a:avLst/>
            <a:gdLst/>
            <a:ahLst/>
            <a:cxnLst/>
            <a:rect l="l" t="t" r="r" b="b"/>
            <a:pathLst>
              <a:path w="14447910" h="8126949">
                <a:moveTo>
                  <a:pt x="0" y="0"/>
                </a:moveTo>
                <a:lnTo>
                  <a:pt x="14447910" y="0"/>
                </a:lnTo>
                <a:lnTo>
                  <a:pt x="14447910" y="8126949"/>
                </a:lnTo>
                <a:lnTo>
                  <a:pt x="0" y="8126949"/>
                </a:lnTo>
                <a:lnTo>
                  <a:pt x="0" y="0"/>
                </a:lnTo>
                <a:close/>
              </a:path>
            </a:pathLst>
          </a:custGeom>
          <a:blipFill>
            <a:blip r:embed="rId2"/>
            <a:stretch>
              <a:fillRect/>
            </a:stretch>
          </a:blipFill>
        </p:spPr>
      </p:sp>
      <p:sp>
        <p:nvSpPr>
          <p:cNvPr id="6" name="TextBox 6"/>
          <p:cNvSpPr txBox="1"/>
          <p:nvPr/>
        </p:nvSpPr>
        <p:spPr>
          <a:xfrm>
            <a:off x="849710" y="201311"/>
            <a:ext cx="9779069" cy="821817"/>
          </a:xfrm>
          <a:prstGeom prst="rect">
            <a:avLst/>
          </a:prstGeom>
        </p:spPr>
        <p:txBody>
          <a:bodyPr lIns="0" tIns="0" rIns="0" bIns="0" rtlCol="0" anchor="t">
            <a:spAutoFit/>
          </a:bodyPr>
          <a:lstStyle/>
          <a:p>
            <a:pPr algn="just">
              <a:lnSpc>
                <a:spcPts val="6678"/>
              </a:lnSpc>
              <a:spcBef>
                <a:spcPct val="0"/>
              </a:spcBef>
            </a:pPr>
            <a:r>
              <a:rPr lang="en-US" sz="4770">
                <a:solidFill>
                  <a:srgbClr val="FFFFFF"/>
                </a:solidFill>
                <a:latin typeface="Poetsen"/>
                <a:ea typeface="Poetsen"/>
                <a:cs typeface="Poetsen"/>
                <a:sym typeface="Poetsen"/>
              </a:rPr>
              <a:t>Visualization Using Tableau</a:t>
            </a:r>
          </a:p>
        </p:txBody>
      </p:sp>
      <p:sp>
        <p:nvSpPr>
          <p:cNvPr id="7" name="TextBox 7"/>
          <p:cNvSpPr txBox="1"/>
          <p:nvPr/>
        </p:nvSpPr>
        <p:spPr>
          <a:xfrm>
            <a:off x="1269117" y="1223153"/>
            <a:ext cx="8330957" cy="658494"/>
          </a:xfrm>
          <a:prstGeom prst="rect">
            <a:avLst/>
          </a:prstGeom>
        </p:spPr>
        <p:txBody>
          <a:bodyPr lIns="0" tIns="0" rIns="0" bIns="0" rtlCol="0" anchor="t">
            <a:spAutoFit/>
          </a:bodyPr>
          <a:lstStyle/>
          <a:p>
            <a:pPr algn="l">
              <a:lnSpc>
                <a:spcPts val="5180"/>
              </a:lnSpc>
              <a:spcBef>
                <a:spcPct val="0"/>
              </a:spcBef>
            </a:pPr>
            <a:r>
              <a:rPr lang="en-US" sz="3700">
                <a:solidFill>
                  <a:srgbClr val="EAEAEA"/>
                </a:solidFill>
                <a:latin typeface="Arimo"/>
                <a:ea typeface="Arimo"/>
                <a:cs typeface="Arimo"/>
                <a:sym typeface="Arimo"/>
              </a:rPr>
              <a:t>Geospatial2 Dashboard: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028700" y="2542343"/>
            <a:ext cx="16683153" cy="7318719"/>
          </a:xfrm>
          <a:custGeom>
            <a:avLst/>
            <a:gdLst/>
            <a:ahLst/>
            <a:cxnLst/>
            <a:rect l="l" t="t" r="r" b="b"/>
            <a:pathLst>
              <a:path w="16683153" h="7318719">
                <a:moveTo>
                  <a:pt x="0" y="0"/>
                </a:moveTo>
                <a:lnTo>
                  <a:pt x="16683153" y="0"/>
                </a:lnTo>
                <a:lnTo>
                  <a:pt x="16683153" y="7318720"/>
                </a:lnTo>
                <a:lnTo>
                  <a:pt x="0" y="7318720"/>
                </a:lnTo>
                <a:lnTo>
                  <a:pt x="0" y="0"/>
                </a:lnTo>
                <a:close/>
              </a:path>
            </a:pathLst>
          </a:custGeom>
          <a:blipFill>
            <a:blip r:embed="rId2"/>
            <a:stretch>
              <a:fillRect/>
            </a:stretch>
          </a:blipFill>
        </p:spPr>
      </p:sp>
      <p:sp>
        <p:nvSpPr>
          <p:cNvPr id="6" name="TextBox 6"/>
          <p:cNvSpPr txBox="1"/>
          <p:nvPr/>
        </p:nvSpPr>
        <p:spPr>
          <a:xfrm>
            <a:off x="1876645" y="200668"/>
            <a:ext cx="7726183" cy="821817"/>
          </a:xfrm>
          <a:prstGeom prst="rect">
            <a:avLst/>
          </a:prstGeom>
        </p:spPr>
        <p:txBody>
          <a:bodyPr lIns="0" tIns="0" rIns="0" bIns="0" rtlCol="0" anchor="t">
            <a:spAutoFit/>
          </a:bodyPr>
          <a:lstStyle/>
          <a:p>
            <a:pPr algn="just">
              <a:lnSpc>
                <a:spcPts val="6678"/>
              </a:lnSpc>
              <a:spcBef>
                <a:spcPct val="0"/>
              </a:spcBef>
            </a:pPr>
            <a:r>
              <a:rPr lang="en-US" sz="4770">
                <a:solidFill>
                  <a:srgbClr val="FFFFFF"/>
                </a:solidFill>
                <a:latin typeface="Poetsen"/>
                <a:ea typeface="Poetsen"/>
                <a:cs typeface="Poetsen"/>
                <a:sym typeface="Poetsen"/>
              </a:rPr>
              <a:t>Visualization Using Excel</a:t>
            </a:r>
          </a:p>
        </p:txBody>
      </p:sp>
      <p:sp>
        <p:nvSpPr>
          <p:cNvPr id="7" name="TextBox 7"/>
          <p:cNvSpPr txBox="1"/>
          <p:nvPr/>
        </p:nvSpPr>
        <p:spPr>
          <a:xfrm>
            <a:off x="1028700" y="1716126"/>
            <a:ext cx="4711037" cy="658494"/>
          </a:xfrm>
          <a:prstGeom prst="rect">
            <a:avLst/>
          </a:prstGeom>
        </p:spPr>
        <p:txBody>
          <a:bodyPr lIns="0" tIns="0" rIns="0" bIns="0" rtlCol="0" anchor="t">
            <a:spAutoFit/>
          </a:bodyPr>
          <a:lstStyle/>
          <a:p>
            <a:pPr algn="l">
              <a:lnSpc>
                <a:spcPts val="5180"/>
              </a:lnSpc>
              <a:spcBef>
                <a:spcPct val="0"/>
              </a:spcBef>
            </a:pPr>
            <a:r>
              <a:rPr lang="en-US" sz="3700">
                <a:solidFill>
                  <a:srgbClr val="FFFFFF"/>
                </a:solidFill>
                <a:latin typeface="Arimo"/>
                <a:ea typeface="Arimo"/>
                <a:cs typeface="Arimo"/>
                <a:sym typeface="Arimo"/>
              </a:rPr>
              <a:t>Sales Dashboard: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181433" cy="1318403"/>
            <a:chOff x="0" y="0"/>
            <a:chExt cx="2204476" cy="285460"/>
          </a:xfrm>
        </p:grpSpPr>
        <p:sp>
          <p:nvSpPr>
            <p:cNvPr id="3" name="Freeform 3"/>
            <p:cNvSpPr/>
            <p:nvPr/>
          </p:nvSpPr>
          <p:spPr>
            <a:xfrm>
              <a:off x="0" y="0"/>
              <a:ext cx="2204476" cy="285460"/>
            </a:xfrm>
            <a:custGeom>
              <a:avLst/>
              <a:gdLst/>
              <a:ahLst/>
              <a:cxnLst/>
              <a:rect l="l" t="t" r="r" b="b"/>
              <a:pathLst>
                <a:path w="2204476" h="285460">
                  <a:moveTo>
                    <a:pt x="0" y="0"/>
                  </a:moveTo>
                  <a:lnTo>
                    <a:pt x="2001276" y="0"/>
                  </a:lnTo>
                  <a:lnTo>
                    <a:pt x="2204476" y="142730"/>
                  </a:lnTo>
                  <a:lnTo>
                    <a:pt x="200127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950476"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292249" y="2388018"/>
            <a:ext cx="16360466" cy="7157704"/>
          </a:xfrm>
          <a:custGeom>
            <a:avLst/>
            <a:gdLst/>
            <a:ahLst/>
            <a:cxnLst/>
            <a:rect l="l" t="t" r="r" b="b"/>
            <a:pathLst>
              <a:path w="16360466" h="7157704">
                <a:moveTo>
                  <a:pt x="0" y="0"/>
                </a:moveTo>
                <a:lnTo>
                  <a:pt x="16360466" y="0"/>
                </a:lnTo>
                <a:lnTo>
                  <a:pt x="16360466" y="7157704"/>
                </a:lnTo>
                <a:lnTo>
                  <a:pt x="0" y="7157704"/>
                </a:lnTo>
                <a:lnTo>
                  <a:pt x="0" y="0"/>
                </a:lnTo>
                <a:close/>
              </a:path>
            </a:pathLst>
          </a:custGeom>
          <a:blipFill>
            <a:blip r:embed="rId2"/>
            <a:stretch>
              <a:fillRect/>
            </a:stretch>
          </a:blipFill>
        </p:spPr>
      </p:sp>
      <p:sp>
        <p:nvSpPr>
          <p:cNvPr id="6" name="TextBox 6"/>
          <p:cNvSpPr txBox="1"/>
          <p:nvPr/>
        </p:nvSpPr>
        <p:spPr>
          <a:xfrm>
            <a:off x="1028700" y="201049"/>
            <a:ext cx="7468685" cy="821817"/>
          </a:xfrm>
          <a:prstGeom prst="rect">
            <a:avLst/>
          </a:prstGeom>
        </p:spPr>
        <p:txBody>
          <a:bodyPr lIns="0" tIns="0" rIns="0" bIns="0" rtlCol="0" anchor="t">
            <a:spAutoFit/>
          </a:bodyPr>
          <a:lstStyle/>
          <a:p>
            <a:pPr algn="l">
              <a:lnSpc>
                <a:spcPts val="6678"/>
              </a:lnSpc>
              <a:spcBef>
                <a:spcPct val="0"/>
              </a:spcBef>
            </a:pPr>
            <a:r>
              <a:rPr lang="en-US" sz="4770">
                <a:solidFill>
                  <a:srgbClr val="FFFFFF"/>
                </a:solidFill>
                <a:latin typeface="Poetsen"/>
                <a:ea typeface="Poetsen"/>
                <a:cs typeface="Poetsen"/>
                <a:sym typeface="Poetsen"/>
              </a:rPr>
              <a:t>Visualization Using Excel</a:t>
            </a:r>
          </a:p>
        </p:txBody>
      </p:sp>
      <p:sp>
        <p:nvSpPr>
          <p:cNvPr id="7" name="TextBox 7"/>
          <p:cNvSpPr txBox="1"/>
          <p:nvPr/>
        </p:nvSpPr>
        <p:spPr>
          <a:xfrm>
            <a:off x="1234441" y="1601930"/>
            <a:ext cx="5654505" cy="658494"/>
          </a:xfrm>
          <a:prstGeom prst="rect">
            <a:avLst/>
          </a:prstGeom>
        </p:spPr>
        <p:txBody>
          <a:bodyPr lIns="0" tIns="0" rIns="0" bIns="0" rtlCol="0" anchor="t">
            <a:spAutoFit/>
          </a:bodyPr>
          <a:lstStyle/>
          <a:p>
            <a:pPr algn="l">
              <a:lnSpc>
                <a:spcPts val="5180"/>
              </a:lnSpc>
              <a:spcBef>
                <a:spcPct val="0"/>
              </a:spcBef>
            </a:pPr>
            <a:r>
              <a:rPr lang="en-US" sz="3700">
                <a:solidFill>
                  <a:srgbClr val="FFFFFF"/>
                </a:solidFill>
                <a:latin typeface="Arimo"/>
                <a:ea typeface="Arimo"/>
                <a:cs typeface="Arimo"/>
                <a:sym typeface="Arimo"/>
              </a:rPr>
              <a:t>Customer Dashboard: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798743" cy="1318403"/>
            <a:chOff x="0" y="0"/>
            <a:chExt cx="2338136" cy="285460"/>
          </a:xfrm>
        </p:grpSpPr>
        <p:sp>
          <p:nvSpPr>
            <p:cNvPr id="3" name="Freeform 3"/>
            <p:cNvSpPr/>
            <p:nvPr/>
          </p:nvSpPr>
          <p:spPr>
            <a:xfrm>
              <a:off x="0" y="0"/>
              <a:ext cx="2338136" cy="285460"/>
            </a:xfrm>
            <a:custGeom>
              <a:avLst/>
              <a:gdLst/>
              <a:ahLst/>
              <a:cxnLst/>
              <a:rect l="l" t="t" r="r" b="b"/>
              <a:pathLst>
                <a:path w="2338136" h="285460">
                  <a:moveTo>
                    <a:pt x="0" y="0"/>
                  </a:moveTo>
                  <a:lnTo>
                    <a:pt x="2134936" y="0"/>
                  </a:lnTo>
                  <a:lnTo>
                    <a:pt x="2338136" y="142730"/>
                  </a:lnTo>
                  <a:lnTo>
                    <a:pt x="213493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84136" cy="34261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3175397" y="223335"/>
            <a:ext cx="4468807" cy="812350"/>
          </a:xfrm>
          <a:prstGeom prst="rect">
            <a:avLst/>
          </a:prstGeom>
        </p:spPr>
        <p:txBody>
          <a:bodyPr lIns="0" tIns="0" rIns="0" bIns="0" rtlCol="0" anchor="t">
            <a:spAutoFit/>
          </a:bodyPr>
          <a:lstStyle/>
          <a:p>
            <a:pPr algn="ctr">
              <a:lnSpc>
                <a:spcPts val="6674"/>
              </a:lnSpc>
              <a:spcBef>
                <a:spcPct val="0"/>
              </a:spcBef>
            </a:pPr>
            <a:r>
              <a:rPr lang="en-US" sz="4767">
                <a:solidFill>
                  <a:srgbClr val="FFFFFF"/>
                </a:solidFill>
                <a:latin typeface="Poetsen"/>
                <a:ea typeface="Poetsen"/>
                <a:cs typeface="Poetsen"/>
                <a:sym typeface="Poetsen"/>
              </a:rPr>
              <a:t>Introduction</a:t>
            </a:r>
          </a:p>
        </p:txBody>
      </p:sp>
      <p:sp>
        <p:nvSpPr>
          <p:cNvPr id="6" name="TextBox 6"/>
          <p:cNvSpPr txBox="1"/>
          <p:nvPr/>
        </p:nvSpPr>
        <p:spPr>
          <a:xfrm>
            <a:off x="404160" y="1339791"/>
            <a:ext cx="12147649" cy="667521"/>
          </a:xfrm>
          <a:prstGeom prst="rect">
            <a:avLst/>
          </a:prstGeom>
        </p:spPr>
        <p:txBody>
          <a:bodyPr lIns="0" tIns="0" rIns="0" bIns="0" rtlCol="0" anchor="t">
            <a:spAutoFit/>
          </a:bodyPr>
          <a:lstStyle/>
          <a:p>
            <a:pPr algn="l">
              <a:lnSpc>
                <a:spcPts val="5207"/>
              </a:lnSpc>
              <a:spcBef>
                <a:spcPct val="0"/>
              </a:spcBef>
            </a:pPr>
            <a:r>
              <a:rPr lang="en-US" sz="3719" b="1">
                <a:solidFill>
                  <a:srgbClr val="FDFDFD"/>
                </a:solidFill>
                <a:latin typeface="Arimo Bold"/>
                <a:ea typeface="Arimo Bold"/>
                <a:cs typeface="Arimo Bold"/>
                <a:sym typeface="Arimo Bold"/>
              </a:rPr>
              <a:t>Dataset Overview</a:t>
            </a:r>
          </a:p>
        </p:txBody>
      </p:sp>
      <p:sp>
        <p:nvSpPr>
          <p:cNvPr id="7" name="TextBox 7"/>
          <p:cNvSpPr txBox="1"/>
          <p:nvPr/>
        </p:nvSpPr>
        <p:spPr>
          <a:xfrm>
            <a:off x="527803" y="2182572"/>
            <a:ext cx="16255218" cy="2155428"/>
          </a:xfrm>
          <a:prstGeom prst="rect">
            <a:avLst/>
          </a:prstGeom>
        </p:spPr>
        <p:txBody>
          <a:bodyPr lIns="0" tIns="0" rIns="0" bIns="0" rtlCol="0" anchor="t">
            <a:spAutoFit/>
          </a:bodyPr>
          <a:lstStyle/>
          <a:p>
            <a:pPr algn="l">
              <a:lnSpc>
                <a:spcPts val="4251"/>
              </a:lnSpc>
              <a:spcBef>
                <a:spcPct val="0"/>
              </a:spcBef>
            </a:pPr>
            <a:r>
              <a:rPr lang="en-US" sz="3037">
                <a:solidFill>
                  <a:srgbClr val="FDFDFD"/>
                </a:solidFill>
                <a:latin typeface="Arimo"/>
                <a:ea typeface="Arimo"/>
                <a:cs typeface="Arimo"/>
                <a:sym typeface="Arimo"/>
              </a:rPr>
              <a:t>This dataset provides a comprehensive view of the supply chain process by capturing key components such as orders, products, customers, stores, and sales transactions, shipping logistics. The structure of the dataset follows a star schema, allowing for easy analysis and insights into the flow of goods and services.</a:t>
            </a:r>
          </a:p>
        </p:txBody>
      </p:sp>
      <p:sp>
        <p:nvSpPr>
          <p:cNvPr id="8" name="TextBox 8"/>
          <p:cNvSpPr txBox="1"/>
          <p:nvPr/>
        </p:nvSpPr>
        <p:spPr>
          <a:xfrm>
            <a:off x="194571" y="5067300"/>
            <a:ext cx="16921681" cy="4394803"/>
          </a:xfrm>
          <a:prstGeom prst="rect">
            <a:avLst/>
          </a:prstGeom>
        </p:spPr>
        <p:txBody>
          <a:bodyPr lIns="0" tIns="0" rIns="0" bIns="0" rtlCol="0" anchor="t">
            <a:spAutoFit/>
          </a:bodyPr>
          <a:lstStyle/>
          <a:p>
            <a:pPr marL="605333" lvl="1" indent="-302666" algn="l">
              <a:lnSpc>
                <a:spcPts val="3925"/>
              </a:lnSpc>
              <a:buFont typeface="Arial"/>
              <a:buChar char="•"/>
            </a:pPr>
            <a:r>
              <a:rPr lang="en-US" sz="2803" b="1" u="sng">
                <a:solidFill>
                  <a:srgbClr val="FDFDFD"/>
                </a:solidFill>
                <a:latin typeface="Arimo Bold"/>
                <a:ea typeface="Arimo Bold"/>
                <a:cs typeface="Arimo Bold"/>
                <a:sym typeface="Arimo Bold"/>
              </a:rPr>
              <a:t>Sales</a:t>
            </a:r>
            <a:r>
              <a:rPr lang="en-US" sz="2803">
                <a:solidFill>
                  <a:srgbClr val="FDFDFD"/>
                </a:solidFill>
                <a:latin typeface="Arimo"/>
                <a:ea typeface="Arimo"/>
                <a:cs typeface="Arimo"/>
                <a:sym typeface="Arimo"/>
              </a:rPr>
              <a:t>:  Records of sales transactions, including order details, product pricing, discounts, and total sales amounts.</a:t>
            </a:r>
          </a:p>
          <a:p>
            <a:pPr marL="585195" lvl="1" indent="-292598" algn="l">
              <a:lnSpc>
                <a:spcPts val="3794"/>
              </a:lnSpc>
              <a:buFont typeface="Arial"/>
              <a:buChar char="•"/>
            </a:pPr>
            <a:r>
              <a:rPr lang="en-US" sz="2710" b="1" u="sng">
                <a:solidFill>
                  <a:srgbClr val="FDFDFD"/>
                </a:solidFill>
                <a:latin typeface="Arimo Bold"/>
                <a:ea typeface="Arimo Bold"/>
                <a:cs typeface="Arimo Bold"/>
                <a:sym typeface="Arimo Bold"/>
              </a:rPr>
              <a:t>Transactions</a:t>
            </a:r>
            <a:r>
              <a:rPr lang="en-US" sz="2710">
                <a:solidFill>
                  <a:srgbClr val="FDFDFD"/>
                </a:solidFill>
                <a:latin typeface="Arimo"/>
                <a:ea typeface="Arimo"/>
                <a:cs typeface="Arimo"/>
                <a:sym typeface="Arimo"/>
              </a:rPr>
              <a:t>:  Information on order IDs, item codes, and financial metrics such as earnings and profit per order.</a:t>
            </a:r>
          </a:p>
          <a:p>
            <a:pPr marL="605331" lvl="1" indent="-302666" algn="l">
              <a:lnSpc>
                <a:spcPts val="3925"/>
              </a:lnSpc>
              <a:buFont typeface="Arial"/>
              <a:buChar char="•"/>
            </a:pPr>
            <a:r>
              <a:rPr lang="en-US" sz="2803" b="1" u="sng">
                <a:solidFill>
                  <a:srgbClr val="FDFDFD"/>
                </a:solidFill>
                <a:latin typeface="Arimo Bold"/>
                <a:ea typeface="Arimo Bold"/>
                <a:cs typeface="Arimo Bold"/>
                <a:sym typeface="Arimo Bold"/>
              </a:rPr>
              <a:t>Customer Interactions</a:t>
            </a:r>
            <a:r>
              <a:rPr lang="en-US" sz="2803">
                <a:solidFill>
                  <a:srgbClr val="FDFDFD"/>
                </a:solidFill>
                <a:latin typeface="Arimo"/>
                <a:ea typeface="Arimo"/>
                <a:cs typeface="Arimo"/>
                <a:sym typeface="Arimo"/>
              </a:rPr>
              <a:t>:  Data on customer profiles, including contact details, segmentation (e.g., Consumer, Corporate), and geographical locations.</a:t>
            </a:r>
          </a:p>
          <a:p>
            <a:pPr marL="585195" lvl="1" indent="-292598" algn="l">
              <a:lnSpc>
                <a:spcPts val="3794"/>
              </a:lnSpc>
              <a:buFont typeface="Arial"/>
              <a:buChar char="•"/>
            </a:pPr>
            <a:r>
              <a:rPr lang="en-US" sz="2710" b="1" u="sng">
                <a:solidFill>
                  <a:srgbClr val="FDFDFD"/>
                </a:solidFill>
                <a:latin typeface="Arimo Bold"/>
                <a:ea typeface="Arimo Bold"/>
                <a:cs typeface="Arimo Bold"/>
                <a:sym typeface="Arimo Bold"/>
              </a:rPr>
              <a:t>Shipping Logistics</a:t>
            </a:r>
            <a:r>
              <a:rPr lang="en-US" sz="2710">
                <a:solidFill>
                  <a:srgbClr val="FDFDFD"/>
                </a:solidFill>
                <a:latin typeface="Arimo"/>
                <a:ea typeface="Arimo"/>
                <a:cs typeface="Arimo"/>
                <a:sym typeface="Arimo"/>
              </a:rPr>
              <a:t>:   Insights into shipping times, including Real vs. scheduled delivery durations, shipping methods, and delivery status.</a:t>
            </a:r>
          </a:p>
          <a:p>
            <a:pPr marL="585195" lvl="1" indent="-292598" algn="l">
              <a:lnSpc>
                <a:spcPts val="3794"/>
              </a:lnSpc>
              <a:buFont typeface="Arial"/>
              <a:buChar char="•"/>
            </a:pPr>
            <a:r>
              <a:rPr lang="en-US" sz="2710" b="1" u="sng">
                <a:solidFill>
                  <a:srgbClr val="FDFDFD"/>
                </a:solidFill>
                <a:latin typeface="Arimo Bold"/>
                <a:ea typeface="Arimo Bold"/>
                <a:cs typeface="Arimo Bold"/>
                <a:sym typeface="Arimo Bold"/>
              </a:rPr>
              <a:t>Product Management</a:t>
            </a:r>
            <a:r>
              <a:rPr lang="en-US" sz="2710">
                <a:solidFill>
                  <a:srgbClr val="FDFDFD"/>
                </a:solidFill>
                <a:latin typeface="Arimo"/>
                <a:ea typeface="Arimo"/>
                <a:cs typeface="Arimo"/>
                <a:sym typeface="Arimo"/>
              </a:rPr>
              <a:t>:   Details on product IDs, names, descriptions, pricing, and availability status.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724487" cy="1318403"/>
            <a:chOff x="0" y="0"/>
            <a:chExt cx="2105538" cy="285460"/>
          </a:xfrm>
        </p:grpSpPr>
        <p:sp>
          <p:nvSpPr>
            <p:cNvPr id="3" name="Freeform 3"/>
            <p:cNvSpPr/>
            <p:nvPr/>
          </p:nvSpPr>
          <p:spPr>
            <a:xfrm>
              <a:off x="0" y="0"/>
              <a:ext cx="2105539" cy="285460"/>
            </a:xfrm>
            <a:custGeom>
              <a:avLst/>
              <a:gdLst/>
              <a:ahLst/>
              <a:cxnLst/>
              <a:rect l="l" t="t" r="r" b="b"/>
              <a:pathLst>
                <a:path w="2105539" h="285460">
                  <a:moveTo>
                    <a:pt x="0" y="0"/>
                  </a:moveTo>
                  <a:lnTo>
                    <a:pt x="1902339" y="0"/>
                  </a:lnTo>
                  <a:lnTo>
                    <a:pt x="2105539" y="142730"/>
                  </a:lnTo>
                  <a:lnTo>
                    <a:pt x="1902339"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851538"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237372" y="2545407"/>
            <a:ext cx="16522204" cy="7269770"/>
          </a:xfrm>
          <a:custGeom>
            <a:avLst/>
            <a:gdLst/>
            <a:ahLst/>
            <a:cxnLst/>
            <a:rect l="l" t="t" r="r" b="b"/>
            <a:pathLst>
              <a:path w="16522204" h="7269770">
                <a:moveTo>
                  <a:pt x="0" y="0"/>
                </a:moveTo>
                <a:lnTo>
                  <a:pt x="16522204" y="0"/>
                </a:lnTo>
                <a:lnTo>
                  <a:pt x="16522204" y="7269770"/>
                </a:lnTo>
                <a:lnTo>
                  <a:pt x="0" y="7269770"/>
                </a:lnTo>
                <a:lnTo>
                  <a:pt x="0" y="0"/>
                </a:lnTo>
                <a:close/>
              </a:path>
            </a:pathLst>
          </a:custGeom>
          <a:blipFill>
            <a:blip r:embed="rId2"/>
            <a:stretch>
              <a:fillRect/>
            </a:stretch>
          </a:blipFill>
        </p:spPr>
      </p:sp>
      <p:sp>
        <p:nvSpPr>
          <p:cNvPr id="6" name="TextBox 6"/>
          <p:cNvSpPr txBox="1"/>
          <p:nvPr/>
        </p:nvSpPr>
        <p:spPr>
          <a:xfrm>
            <a:off x="1028700" y="207646"/>
            <a:ext cx="8227144" cy="821054"/>
          </a:xfrm>
          <a:prstGeom prst="rect">
            <a:avLst/>
          </a:prstGeom>
        </p:spPr>
        <p:txBody>
          <a:bodyPr lIns="0" tIns="0" rIns="0" bIns="0" rtlCol="0" anchor="t">
            <a:spAutoFit/>
          </a:bodyPr>
          <a:lstStyle/>
          <a:p>
            <a:pPr algn="just">
              <a:lnSpc>
                <a:spcPts val="6720"/>
              </a:lnSpc>
              <a:spcBef>
                <a:spcPct val="0"/>
              </a:spcBef>
            </a:pPr>
            <a:r>
              <a:rPr lang="en-US" sz="4800">
                <a:solidFill>
                  <a:srgbClr val="FFFFFF"/>
                </a:solidFill>
                <a:latin typeface="Poetsen"/>
                <a:ea typeface="Poetsen"/>
                <a:cs typeface="Poetsen"/>
                <a:sym typeface="Poetsen"/>
              </a:rPr>
              <a:t>Visualization Using Excel</a:t>
            </a:r>
          </a:p>
        </p:txBody>
      </p:sp>
      <p:sp>
        <p:nvSpPr>
          <p:cNvPr id="7" name="TextBox 7"/>
          <p:cNvSpPr txBox="1"/>
          <p:nvPr/>
        </p:nvSpPr>
        <p:spPr>
          <a:xfrm>
            <a:off x="1028700" y="1716126"/>
            <a:ext cx="5226853" cy="658494"/>
          </a:xfrm>
          <a:prstGeom prst="rect">
            <a:avLst/>
          </a:prstGeom>
        </p:spPr>
        <p:txBody>
          <a:bodyPr lIns="0" tIns="0" rIns="0" bIns="0" rtlCol="0" anchor="t">
            <a:spAutoFit/>
          </a:bodyPr>
          <a:lstStyle/>
          <a:p>
            <a:pPr algn="l">
              <a:lnSpc>
                <a:spcPts val="5180"/>
              </a:lnSpc>
              <a:spcBef>
                <a:spcPct val="0"/>
              </a:spcBef>
            </a:pPr>
            <a:r>
              <a:rPr lang="en-US" sz="3700">
                <a:solidFill>
                  <a:srgbClr val="FFFFFF"/>
                </a:solidFill>
                <a:latin typeface="Arimo"/>
                <a:ea typeface="Arimo"/>
                <a:cs typeface="Arimo"/>
                <a:sym typeface="Arimo"/>
              </a:rPr>
              <a:t>Delivery Dashboard: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724487" cy="1318403"/>
            <a:chOff x="0" y="0"/>
            <a:chExt cx="2105538" cy="285460"/>
          </a:xfrm>
        </p:grpSpPr>
        <p:sp>
          <p:nvSpPr>
            <p:cNvPr id="3" name="Freeform 3"/>
            <p:cNvSpPr/>
            <p:nvPr/>
          </p:nvSpPr>
          <p:spPr>
            <a:xfrm>
              <a:off x="0" y="0"/>
              <a:ext cx="2105539" cy="285460"/>
            </a:xfrm>
            <a:custGeom>
              <a:avLst/>
              <a:gdLst/>
              <a:ahLst/>
              <a:cxnLst/>
              <a:rect l="l" t="t" r="r" b="b"/>
              <a:pathLst>
                <a:path w="2105539" h="285460">
                  <a:moveTo>
                    <a:pt x="0" y="0"/>
                  </a:moveTo>
                  <a:lnTo>
                    <a:pt x="1902339" y="0"/>
                  </a:lnTo>
                  <a:lnTo>
                    <a:pt x="2105539" y="142730"/>
                  </a:lnTo>
                  <a:lnTo>
                    <a:pt x="1902339"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1851538"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5" name="Freeform 5"/>
          <p:cNvSpPr/>
          <p:nvPr/>
        </p:nvSpPr>
        <p:spPr>
          <a:xfrm>
            <a:off x="11690526" y="2244940"/>
            <a:ext cx="5144598" cy="5548096"/>
          </a:xfrm>
          <a:custGeom>
            <a:avLst/>
            <a:gdLst/>
            <a:ahLst/>
            <a:cxnLst/>
            <a:rect l="l" t="t" r="r" b="b"/>
            <a:pathLst>
              <a:path w="5144598" h="5548096">
                <a:moveTo>
                  <a:pt x="0" y="0"/>
                </a:moveTo>
                <a:lnTo>
                  <a:pt x="5144598" y="0"/>
                </a:lnTo>
                <a:lnTo>
                  <a:pt x="5144598" y="5548096"/>
                </a:lnTo>
                <a:lnTo>
                  <a:pt x="0" y="55480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813582" y="2315061"/>
            <a:ext cx="4910028" cy="1315719"/>
          </a:xfrm>
          <a:prstGeom prst="rect">
            <a:avLst/>
          </a:prstGeom>
        </p:spPr>
        <p:txBody>
          <a:bodyPr lIns="0" tIns="0" rIns="0" bIns="0" rtlCol="0" anchor="t">
            <a:spAutoFit/>
          </a:bodyPr>
          <a:lstStyle/>
          <a:p>
            <a:pPr algn="l">
              <a:lnSpc>
                <a:spcPts val="5180"/>
              </a:lnSpc>
            </a:pPr>
            <a:r>
              <a:rPr lang="en-US" sz="3700">
                <a:solidFill>
                  <a:srgbClr val="FFFFFF"/>
                </a:solidFill>
                <a:latin typeface="Arimo"/>
                <a:ea typeface="Arimo"/>
                <a:cs typeface="Arimo"/>
                <a:sym typeface="Arimo"/>
              </a:rPr>
              <a:t>Profit for Markets:</a:t>
            </a:r>
          </a:p>
          <a:p>
            <a:pPr algn="l">
              <a:lnSpc>
                <a:spcPts val="5180"/>
              </a:lnSpc>
            </a:pPr>
            <a:endParaRPr lang="en-US" sz="3700">
              <a:solidFill>
                <a:srgbClr val="FFFFFF"/>
              </a:solidFill>
              <a:latin typeface="Arimo"/>
              <a:ea typeface="Arimo"/>
              <a:cs typeface="Arimo"/>
              <a:sym typeface="Arimo"/>
            </a:endParaRPr>
          </a:p>
        </p:txBody>
      </p:sp>
      <p:sp>
        <p:nvSpPr>
          <p:cNvPr id="7" name="TextBox 7"/>
          <p:cNvSpPr txBox="1"/>
          <p:nvPr/>
        </p:nvSpPr>
        <p:spPr>
          <a:xfrm>
            <a:off x="1813582" y="3488723"/>
            <a:ext cx="5825918" cy="1530265"/>
          </a:xfrm>
          <a:prstGeom prst="rect">
            <a:avLst/>
          </a:prstGeom>
        </p:spPr>
        <p:txBody>
          <a:bodyPr lIns="0" tIns="0" rIns="0" bIns="0" rtlCol="0" anchor="t">
            <a:spAutoFit/>
          </a:bodyPr>
          <a:lstStyle/>
          <a:p>
            <a:pPr algn="l">
              <a:lnSpc>
                <a:spcPts val="4037"/>
              </a:lnSpc>
            </a:pPr>
            <a:r>
              <a:rPr lang="en-US" sz="2884">
                <a:solidFill>
                  <a:srgbClr val="FFFFFF"/>
                </a:solidFill>
                <a:latin typeface="Arimo"/>
                <a:ea typeface="Arimo"/>
                <a:cs typeface="Arimo"/>
                <a:sym typeface="Arimo"/>
              </a:rPr>
              <a:t>The market with the lowest profit rate is in Africa =$0.25M</a:t>
            </a:r>
          </a:p>
          <a:p>
            <a:pPr algn="l">
              <a:lnSpc>
                <a:spcPts val="4037"/>
              </a:lnSpc>
              <a:spcBef>
                <a:spcPct val="0"/>
              </a:spcBef>
            </a:pPr>
            <a:endParaRPr lang="en-US" sz="2884">
              <a:solidFill>
                <a:srgbClr val="FFFFFF"/>
              </a:solidFill>
              <a:latin typeface="Arimo"/>
              <a:ea typeface="Arimo"/>
              <a:cs typeface="Arimo"/>
              <a:sym typeface="Arimo"/>
            </a:endParaRPr>
          </a:p>
        </p:txBody>
      </p:sp>
      <p:sp>
        <p:nvSpPr>
          <p:cNvPr id="8" name="TextBox 8"/>
          <p:cNvSpPr txBox="1"/>
          <p:nvPr/>
        </p:nvSpPr>
        <p:spPr>
          <a:xfrm>
            <a:off x="1813582" y="5057775"/>
            <a:ext cx="8162176" cy="3320235"/>
          </a:xfrm>
          <a:prstGeom prst="rect">
            <a:avLst/>
          </a:prstGeom>
        </p:spPr>
        <p:txBody>
          <a:bodyPr lIns="0" tIns="0" rIns="0" bIns="0" rtlCol="0" anchor="t">
            <a:spAutoFit/>
          </a:bodyPr>
          <a:lstStyle/>
          <a:p>
            <a:pPr algn="l">
              <a:lnSpc>
                <a:spcPts val="4419"/>
              </a:lnSpc>
            </a:pPr>
            <a:r>
              <a:rPr lang="en-US" sz="3157" b="1">
                <a:solidFill>
                  <a:srgbClr val="FFFFFF"/>
                </a:solidFill>
                <a:latin typeface="Arimo Bold"/>
                <a:ea typeface="Arimo Bold"/>
                <a:cs typeface="Arimo Bold"/>
                <a:sym typeface="Arimo Bold"/>
              </a:rPr>
              <a:t>Action :</a:t>
            </a:r>
          </a:p>
          <a:p>
            <a:pPr algn="l">
              <a:lnSpc>
                <a:spcPts val="4419"/>
              </a:lnSpc>
            </a:pPr>
            <a:r>
              <a:rPr lang="en-US" sz="3157">
                <a:solidFill>
                  <a:srgbClr val="FFFFFF"/>
                </a:solidFill>
                <a:latin typeface="Arimo"/>
                <a:ea typeface="Arimo"/>
                <a:cs typeface="Arimo"/>
                <a:sym typeface="Arimo"/>
              </a:rPr>
              <a:t>Consider offering special promotions or discounts to boost sales in less profitable areas.</a:t>
            </a:r>
          </a:p>
          <a:p>
            <a:pPr algn="l">
              <a:lnSpc>
                <a:spcPts val="4419"/>
              </a:lnSpc>
            </a:pPr>
            <a:endParaRPr lang="en-US" sz="3157">
              <a:solidFill>
                <a:srgbClr val="FFFFFF"/>
              </a:solidFill>
              <a:latin typeface="Arimo"/>
              <a:ea typeface="Arimo"/>
              <a:cs typeface="Arimo"/>
              <a:sym typeface="Arimo"/>
            </a:endParaRPr>
          </a:p>
          <a:p>
            <a:pPr algn="l">
              <a:lnSpc>
                <a:spcPts val="4419"/>
              </a:lnSpc>
              <a:spcBef>
                <a:spcPct val="0"/>
              </a:spcBef>
            </a:pPr>
            <a:endParaRPr lang="en-US" sz="3157">
              <a:solidFill>
                <a:srgbClr val="FFFFFF"/>
              </a:solidFill>
              <a:latin typeface="Arimo"/>
              <a:ea typeface="Arimo"/>
              <a:cs typeface="Arimo"/>
              <a:sym typeface="Arimo"/>
            </a:endParaRPr>
          </a:p>
        </p:txBody>
      </p:sp>
      <p:sp>
        <p:nvSpPr>
          <p:cNvPr id="9" name="TextBox 9"/>
          <p:cNvSpPr txBox="1"/>
          <p:nvPr/>
        </p:nvSpPr>
        <p:spPr>
          <a:xfrm>
            <a:off x="0" y="201049"/>
            <a:ext cx="8585560" cy="821054"/>
          </a:xfrm>
          <a:prstGeom prst="rect">
            <a:avLst/>
          </a:prstGeom>
        </p:spPr>
        <p:txBody>
          <a:bodyPr lIns="0" tIns="0" rIns="0" bIns="0" rtlCol="0" anchor="t">
            <a:spAutoFit/>
          </a:bodyPr>
          <a:lstStyle/>
          <a:p>
            <a:pPr algn="r">
              <a:lnSpc>
                <a:spcPts val="6720"/>
              </a:lnSpc>
              <a:spcBef>
                <a:spcPct val="0"/>
              </a:spcBef>
            </a:pPr>
            <a:r>
              <a:rPr lang="en-US" sz="4800">
                <a:solidFill>
                  <a:srgbClr val="FFFFFF"/>
                </a:solidFill>
                <a:latin typeface="Poetsen"/>
                <a:ea typeface="Poetsen"/>
                <a:cs typeface="Poetsen"/>
                <a:sym typeface="Poetsen"/>
              </a:rPr>
              <a:t>Recommendation Actions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TextBox 2"/>
          <p:cNvSpPr txBox="1"/>
          <p:nvPr/>
        </p:nvSpPr>
        <p:spPr>
          <a:xfrm>
            <a:off x="1028700" y="1845290"/>
            <a:ext cx="7154763" cy="658494"/>
          </a:xfrm>
          <a:prstGeom prst="rect">
            <a:avLst/>
          </a:prstGeom>
        </p:spPr>
        <p:txBody>
          <a:bodyPr lIns="0" tIns="0" rIns="0" bIns="0" rtlCol="0" anchor="t">
            <a:spAutoFit/>
          </a:bodyPr>
          <a:lstStyle/>
          <a:p>
            <a:pPr algn="l">
              <a:lnSpc>
                <a:spcPts val="5180"/>
              </a:lnSpc>
            </a:pPr>
            <a:r>
              <a:rPr lang="en-US" sz="3700" b="1">
                <a:solidFill>
                  <a:srgbClr val="FFFFFF"/>
                </a:solidFill>
                <a:latin typeface="Arimo Bold"/>
                <a:ea typeface="Arimo Bold"/>
                <a:cs typeface="Arimo Bold"/>
                <a:sym typeface="Arimo Bold"/>
              </a:rPr>
              <a:t>Total Orders by Delivery Status:</a:t>
            </a:r>
          </a:p>
        </p:txBody>
      </p:sp>
      <p:sp>
        <p:nvSpPr>
          <p:cNvPr id="3" name="TextBox 3"/>
          <p:cNvSpPr txBox="1"/>
          <p:nvPr/>
        </p:nvSpPr>
        <p:spPr>
          <a:xfrm>
            <a:off x="1919856" y="2925208"/>
            <a:ext cx="6930219" cy="2093780"/>
          </a:xfrm>
          <a:prstGeom prst="rect">
            <a:avLst/>
          </a:prstGeom>
        </p:spPr>
        <p:txBody>
          <a:bodyPr lIns="0" tIns="0" rIns="0" bIns="0" rtlCol="0" anchor="t">
            <a:spAutoFit/>
          </a:bodyPr>
          <a:lstStyle/>
          <a:p>
            <a:pPr algn="l">
              <a:lnSpc>
                <a:spcPts val="4123"/>
              </a:lnSpc>
            </a:pPr>
            <a:r>
              <a:rPr lang="en-US" sz="2945">
                <a:solidFill>
                  <a:srgbClr val="FFFFFF"/>
                </a:solidFill>
                <a:latin typeface="Arimo"/>
                <a:ea typeface="Arimo"/>
                <a:cs typeface="Arimo"/>
                <a:sym typeface="Arimo"/>
              </a:rPr>
              <a:t>shows 36K orders are “Late Delivery” while only 12K orders are “Shipped on time.”</a:t>
            </a:r>
          </a:p>
          <a:p>
            <a:pPr algn="l">
              <a:lnSpc>
                <a:spcPts val="4123"/>
              </a:lnSpc>
              <a:spcBef>
                <a:spcPct val="0"/>
              </a:spcBef>
            </a:pPr>
            <a:endParaRPr lang="en-US" sz="2945">
              <a:solidFill>
                <a:srgbClr val="FFFFFF"/>
              </a:solidFill>
              <a:latin typeface="Arimo"/>
              <a:ea typeface="Arimo"/>
              <a:cs typeface="Arimo"/>
              <a:sym typeface="Arimo"/>
            </a:endParaRPr>
          </a:p>
        </p:txBody>
      </p:sp>
      <p:grpSp>
        <p:nvGrpSpPr>
          <p:cNvPr id="4" name="Group 4"/>
          <p:cNvGrpSpPr/>
          <p:nvPr/>
        </p:nvGrpSpPr>
        <p:grpSpPr>
          <a:xfrm>
            <a:off x="0" y="0"/>
            <a:ext cx="9724487" cy="1318403"/>
            <a:chOff x="0" y="0"/>
            <a:chExt cx="2105538" cy="285460"/>
          </a:xfrm>
        </p:grpSpPr>
        <p:sp>
          <p:nvSpPr>
            <p:cNvPr id="5" name="Freeform 5"/>
            <p:cNvSpPr/>
            <p:nvPr/>
          </p:nvSpPr>
          <p:spPr>
            <a:xfrm>
              <a:off x="0" y="0"/>
              <a:ext cx="2105539" cy="285460"/>
            </a:xfrm>
            <a:custGeom>
              <a:avLst/>
              <a:gdLst/>
              <a:ahLst/>
              <a:cxnLst/>
              <a:rect l="l" t="t" r="r" b="b"/>
              <a:pathLst>
                <a:path w="2105539" h="285460">
                  <a:moveTo>
                    <a:pt x="0" y="0"/>
                  </a:moveTo>
                  <a:lnTo>
                    <a:pt x="1902339" y="0"/>
                  </a:lnTo>
                  <a:lnTo>
                    <a:pt x="2105539" y="142730"/>
                  </a:lnTo>
                  <a:lnTo>
                    <a:pt x="1902339" y="285460"/>
                  </a:lnTo>
                  <a:lnTo>
                    <a:pt x="0" y="285460"/>
                  </a:lnTo>
                  <a:lnTo>
                    <a:pt x="203200" y="142730"/>
                  </a:lnTo>
                  <a:lnTo>
                    <a:pt x="0" y="0"/>
                  </a:lnTo>
                  <a:close/>
                </a:path>
              </a:pathLst>
            </a:custGeom>
            <a:solidFill>
              <a:srgbClr val="9290C3"/>
            </a:solidFill>
          </p:spPr>
        </p:sp>
        <p:sp>
          <p:nvSpPr>
            <p:cNvPr id="6" name="TextBox 6"/>
            <p:cNvSpPr txBox="1"/>
            <p:nvPr/>
          </p:nvSpPr>
          <p:spPr>
            <a:xfrm>
              <a:off x="177800" y="-57150"/>
              <a:ext cx="1851538"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7" name="TextBox 7"/>
          <p:cNvSpPr txBox="1"/>
          <p:nvPr/>
        </p:nvSpPr>
        <p:spPr>
          <a:xfrm>
            <a:off x="1028700" y="201049"/>
            <a:ext cx="7556860" cy="821054"/>
          </a:xfrm>
          <a:prstGeom prst="rect">
            <a:avLst/>
          </a:prstGeom>
        </p:spPr>
        <p:txBody>
          <a:bodyPr lIns="0" tIns="0" rIns="0" bIns="0" rtlCol="0" anchor="t">
            <a:spAutoFit/>
          </a:bodyPr>
          <a:lstStyle/>
          <a:p>
            <a:pPr algn="r">
              <a:lnSpc>
                <a:spcPts val="6720"/>
              </a:lnSpc>
              <a:spcBef>
                <a:spcPct val="0"/>
              </a:spcBef>
            </a:pPr>
            <a:r>
              <a:rPr lang="en-US" sz="4800">
                <a:solidFill>
                  <a:srgbClr val="FFFFFF"/>
                </a:solidFill>
                <a:latin typeface="Poetsen"/>
                <a:ea typeface="Poetsen"/>
                <a:cs typeface="Poetsen"/>
                <a:sym typeface="Poetsen"/>
              </a:rPr>
              <a:t>Recommendation Actions</a:t>
            </a:r>
          </a:p>
        </p:txBody>
      </p:sp>
      <p:sp>
        <p:nvSpPr>
          <p:cNvPr id="8" name="TextBox 8"/>
          <p:cNvSpPr txBox="1"/>
          <p:nvPr/>
        </p:nvSpPr>
        <p:spPr>
          <a:xfrm>
            <a:off x="1919856" y="5517699"/>
            <a:ext cx="10279335" cy="4091139"/>
          </a:xfrm>
          <a:prstGeom prst="rect">
            <a:avLst/>
          </a:prstGeom>
        </p:spPr>
        <p:txBody>
          <a:bodyPr lIns="0" tIns="0" rIns="0" bIns="0" rtlCol="0" anchor="t">
            <a:spAutoFit/>
          </a:bodyPr>
          <a:lstStyle/>
          <a:p>
            <a:pPr algn="l">
              <a:lnSpc>
                <a:spcPts val="4054"/>
              </a:lnSpc>
            </a:pPr>
            <a:r>
              <a:rPr lang="en-US" sz="2895" b="1">
                <a:solidFill>
                  <a:srgbClr val="FFFFFF"/>
                </a:solidFill>
                <a:latin typeface="Arimo Bold"/>
                <a:ea typeface="Arimo Bold"/>
                <a:cs typeface="Arimo Bold"/>
                <a:sym typeface="Arimo Bold"/>
              </a:rPr>
              <a:t>Action :</a:t>
            </a:r>
          </a:p>
          <a:p>
            <a:pPr marL="625213" lvl="1" indent="-312607" algn="l">
              <a:lnSpc>
                <a:spcPts val="4054"/>
              </a:lnSpc>
              <a:buFont typeface="Arial"/>
              <a:buChar char="•"/>
            </a:pPr>
            <a:r>
              <a:rPr lang="en-US" sz="2895">
                <a:solidFill>
                  <a:srgbClr val="FFFFFF"/>
                </a:solidFill>
                <a:latin typeface="Arimo"/>
                <a:ea typeface="Arimo"/>
                <a:cs typeface="Arimo"/>
                <a:sym typeface="Arimo"/>
              </a:rPr>
              <a:t>Increase Communication: Enhance communication with customers regarding their order status and expected delivery times, aiming to improve customer satisfaction .</a:t>
            </a:r>
          </a:p>
          <a:p>
            <a:pPr marL="625213" lvl="1" indent="-312607" algn="l">
              <a:lnSpc>
                <a:spcPts val="4054"/>
              </a:lnSpc>
              <a:buFont typeface="Arial"/>
              <a:buChar char="•"/>
            </a:pPr>
            <a:endParaRPr lang="en-US" sz="2895">
              <a:solidFill>
                <a:srgbClr val="FFFFFF"/>
              </a:solidFill>
              <a:latin typeface="Arimo"/>
              <a:ea typeface="Arimo"/>
              <a:cs typeface="Arimo"/>
              <a:sym typeface="Arimo"/>
            </a:endParaRPr>
          </a:p>
          <a:p>
            <a:pPr marL="625213" lvl="1" indent="-312607" algn="l">
              <a:lnSpc>
                <a:spcPts val="4054"/>
              </a:lnSpc>
              <a:buFont typeface="Arial"/>
              <a:buChar char="•"/>
            </a:pPr>
            <a:r>
              <a:rPr lang="en-US" sz="2895">
                <a:solidFill>
                  <a:srgbClr val="FFFFFF"/>
                </a:solidFill>
                <a:latin typeface="Arimo"/>
                <a:ea typeface="Arimo"/>
                <a:cs typeface="Arimo"/>
                <a:sym typeface="Arimo"/>
              </a:rPr>
              <a:t>•Streamline the shipping process to reduce the backlog of “Late Delivery” orders.</a:t>
            </a:r>
          </a:p>
          <a:p>
            <a:pPr algn="l">
              <a:lnSpc>
                <a:spcPts val="4054"/>
              </a:lnSpc>
            </a:pPr>
            <a:endParaRPr lang="en-US" sz="2895">
              <a:solidFill>
                <a:srgbClr val="FFFFFF"/>
              </a:solidFill>
              <a:latin typeface="Arimo"/>
              <a:ea typeface="Arimo"/>
              <a:cs typeface="Arimo"/>
              <a:sym typeface="Arimo"/>
            </a:endParaRPr>
          </a:p>
        </p:txBody>
      </p:sp>
      <p:sp>
        <p:nvSpPr>
          <p:cNvPr id="9" name="Freeform 9"/>
          <p:cNvSpPr/>
          <p:nvPr/>
        </p:nvSpPr>
        <p:spPr>
          <a:xfrm>
            <a:off x="11690526" y="2244940"/>
            <a:ext cx="5144598" cy="5548096"/>
          </a:xfrm>
          <a:custGeom>
            <a:avLst/>
            <a:gdLst/>
            <a:ahLst/>
            <a:cxnLst/>
            <a:rect l="l" t="t" r="r" b="b"/>
            <a:pathLst>
              <a:path w="5144598" h="5548096">
                <a:moveTo>
                  <a:pt x="0" y="0"/>
                </a:moveTo>
                <a:lnTo>
                  <a:pt x="5144598" y="0"/>
                </a:lnTo>
                <a:lnTo>
                  <a:pt x="5144598" y="5548096"/>
                </a:lnTo>
                <a:lnTo>
                  <a:pt x="0" y="55480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TextBox 2"/>
          <p:cNvSpPr txBox="1"/>
          <p:nvPr/>
        </p:nvSpPr>
        <p:spPr>
          <a:xfrm>
            <a:off x="1116746" y="1868068"/>
            <a:ext cx="8748564" cy="658494"/>
          </a:xfrm>
          <a:prstGeom prst="rect">
            <a:avLst/>
          </a:prstGeom>
        </p:spPr>
        <p:txBody>
          <a:bodyPr lIns="0" tIns="0" rIns="0" bIns="0" rtlCol="0" anchor="t">
            <a:spAutoFit/>
          </a:bodyPr>
          <a:lstStyle/>
          <a:p>
            <a:pPr algn="l">
              <a:lnSpc>
                <a:spcPts val="5180"/>
              </a:lnSpc>
            </a:pPr>
            <a:r>
              <a:rPr lang="en-US" sz="3700" b="1">
                <a:solidFill>
                  <a:srgbClr val="FFFFFF"/>
                </a:solidFill>
                <a:latin typeface="Arimo Bold"/>
                <a:ea typeface="Arimo Bold"/>
                <a:cs typeface="Arimo Bold"/>
                <a:sym typeface="Arimo Bold"/>
              </a:rPr>
              <a:t>Reduce Late Deliveries in Key Markets:</a:t>
            </a:r>
          </a:p>
        </p:txBody>
      </p:sp>
      <p:sp>
        <p:nvSpPr>
          <p:cNvPr id="3" name="TextBox 3"/>
          <p:cNvSpPr txBox="1"/>
          <p:nvPr/>
        </p:nvSpPr>
        <p:spPr>
          <a:xfrm>
            <a:off x="2204577" y="3136162"/>
            <a:ext cx="6572902" cy="1084398"/>
          </a:xfrm>
          <a:prstGeom prst="rect">
            <a:avLst/>
          </a:prstGeom>
        </p:spPr>
        <p:txBody>
          <a:bodyPr lIns="0" tIns="0" rIns="0" bIns="0" rtlCol="0" anchor="t">
            <a:spAutoFit/>
          </a:bodyPr>
          <a:lstStyle/>
          <a:p>
            <a:pPr algn="l">
              <a:lnSpc>
                <a:spcPts val="4280"/>
              </a:lnSpc>
              <a:spcBef>
                <a:spcPct val="0"/>
              </a:spcBef>
            </a:pPr>
            <a:r>
              <a:rPr lang="en-US" sz="3057">
                <a:solidFill>
                  <a:srgbClr val="FFFFFF"/>
                </a:solidFill>
                <a:latin typeface="Arimo"/>
                <a:ea typeface="Arimo"/>
                <a:cs typeface="Arimo"/>
                <a:sym typeface="Arimo"/>
              </a:rPr>
              <a:t>Europe has the highest percentage of late deliveries at 28.29%.</a:t>
            </a:r>
          </a:p>
        </p:txBody>
      </p:sp>
      <p:grpSp>
        <p:nvGrpSpPr>
          <p:cNvPr id="4" name="Group 4"/>
          <p:cNvGrpSpPr/>
          <p:nvPr/>
        </p:nvGrpSpPr>
        <p:grpSpPr>
          <a:xfrm>
            <a:off x="0" y="-44263"/>
            <a:ext cx="10141326" cy="1318403"/>
            <a:chOff x="0" y="0"/>
            <a:chExt cx="2195792" cy="285460"/>
          </a:xfrm>
        </p:grpSpPr>
        <p:sp>
          <p:nvSpPr>
            <p:cNvPr id="5" name="Freeform 5"/>
            <p:cNvSpPr/>
            <p:nvPr/>
          </p:nvSpPr>
          <p:spPr>
            <a:xfrm>
              <a:off x="0" y="0"/>
              <a:ext cx="2195792" cy="285460"/>
            </a:xfrm>
            <a:custGeom>
              <a:avLst/>
              <a:gdLst/>
              <a:ahLst/>
              <a:cxnLst/>
              <a:rect l="l" t="t" r="r" b="b"/>
              <a:pathLst>
                <a:path w="2195792" h="285460">
                  <a:moveTo>
                    <a:pt x="0" y="0"/>
                  </a:moveTo>
                  <a:lnTo>
                    <a:pt x="1992592" y="0"/>
                  </a:lnTo>
                  <a:lnTo>
                    <a:pt x="2195792" y="142730"/>
                  </a:lnTo>
                  <a:lnTo>
                    <a:pt x="1992592" y="285460"/>
                  </a:lnTo>
                  <a:lnTo>
                    <a:pt x="0" y="285460"/>
                  </a:lnTo>
                  <a:lnTo>
                    <a:pt x="203200" y="142730"/>
                  </a:lnTo>
                  <a:lnTo>
                    <a:pt x="0" y="0"/>
                  </a:lnTo>
                  <a:close/>
                </a:path>
              </a:pathLst>
            </a:custGeom>
            <a:solidFill>
              <a:srgbClr val="9290C3"/>
            </a:solidFill>
          </p:spPr>
        </p:sp>
        <p:sp>
          <p:nvSpPr>
            <p:cNvPr id="6" name="TextBox 6"/>
            <p:cNvSpPr txBox="1"/>
            <p:nvPr/>
          </p:nvSpPr>
          <p:spPr>
            <a:xfrm>
              <a:off x="177800" y="-57150"/>
              <a:ext cx="1941792" cy="342610"/>
            </a:xfrm>
            <a:prstGeom prst="rect">
              <a:avLst/>
            </a:prstGeom>
          </p:spPr>
          <p:txBody>
            <a:bodyPr lIns="50800" tIns="50800" rIns="50800" bIns="50800" rtlCol="0" anchor="ctr"/>
            <a:lstStyle/>
            <a:p>
              <a:pPr algn="ctr">
                <a:lnSpc>
                  <a:spcPts val="3219"/>
                </a:lnSpc>
              </a:pPr>
              <a:endParaRPr/>
            </a:p>
            <a:p>
              <a:pPr algn="ctr">
                <a:lnSpc>
                  <a:spcPts val="3219"/>
                </a:lnSpc>
              </a:pPr>
              <a:endParaRPr/>
            </a:p>
          </p:txBody>
        </p:sp>
      </p:grpSp>
      <p:sp>
        <p:nvSpPr>
          <p:cNvPr id="7" name="TextBox 7"/>
          <p:cNvSpPr txBox="1"/>
          <p:nvPr/>
        </p:nvSpPr>
        <p:spPr>
          <a:xfrm>
            <a:off x="1028700" y="201049"/>
            <a:ext cx="7556860" cy="821054"/>
          </a:xfrm>
          <a:prstGeom prst="rect">
            <a:avLst/>
          </a:prstGeom>
        </p:spPr>
        <p:txBody>
          <a:bodyPr lIns="0" tIns="0" rIns="0" bIns="0" rtlCol="0" anchor="t">
            <a:spAutoFit/>
          </a:bodyPr>
          <a:lstStyle/>
          <a:p>
            <a:pPr algn="r">
              <a:lnSpc>
                <a:spcPts val="6720"/>
              </a:lnSpc>
              <a:spcBef>
                <a:spcPct val="0"/>
              </a:spcBef>
            </a:pPr>
            <a:r>
              <a:rPr lang="en-US" sz="4800">
                <a:solidFill>
                  <a:srgbClr val="FFFFFF"/>
                </a:solidFill>
                <a:latin typeface="Poetsen"/>
                <a:ea typeface="Poetsen"/>
                <a:cs typeface="Poetsen"/>
                <a:sym typeface="Poetsen"/>
              </a:rPr>
              <a:t>Recommendation Actions</a:t>
            </a:r>
          </a:p>
        </p:txBody>
      </p:sp>
      <p:sp>
        <p:nvSpPr>
          <p:cNvPr id="8" name="TextBox 8"/>
          <p:cNvSpPr txBox="1"/>
          <p:nvPr/>
        </p:nvSpPr>
        <p:spPr>
          <a:xfrm>
            <a:off x="2204577" y="4942788"/>
            <a:ext cx="7570227" cy="2133209"/>
          </a:xfrm>
          <a:prstGeom prst="rect">
            <a:avLst/>
          </a:prstGeom>
        </p:spPr>
        <p:txBody>
          <a:bodyPr lIns="0" tIns="0" rIns="0" bIns="0" rtlCol="0" anchor="t">
            <a:spAutoFit/>
          </a:bodyPr>
          <a:lstStyle/>
          <a:p>
            <a:pPr algn="l">
              <a:lnSpc>
                <a:spcPts val="4221"/>
              </a:lnSpc>
            </a:pPr>
            <a:r>
              <a:rPr lang="en-US" sz="3015" b="1">
                <a:solidFill>
                  <a:srgbClr val="FFFFFF"/>
                </a:solidFill>
                <a:latin typeface="Arimo Bold"/>
                <a:ea typeface="Arimo Bold"/>
                <a:cs typeface="Arimo Bold"/>
                <a:sym typeface="Arimo Bold"/>
              </a:rPr>
              <a:t>Action </a:t>
            </a:r>
            <a:r>
              <a:rPr lang="en-US" sz="3015">
                <a:solidFill>
                  <a:srgbClr val="FFFFFF"/>
                </a:solidFill>
                <a:latin typeface="Arimo"/>
                <a:ea typeface="Arimo"/>
                <a:cs typeface="Arimo"/>
                <a:sym typeface="Arimo"/>
              </a:rPr>
              <a:t>:</a:t>
            </a:r>
          </a:p>
          <a:p>
            <a:pPr algn="l">
              <a:lnSpc>
                <a:spcPts val="4221"/>
              </a:lnSpc>
            </a:pPr>
            <a:r>
              <a:rPr lang="en-US" sz="3015">
                <a:solidFill>
                  <a:srgbClr val="FFFFFF"/>
                </a:solidFill>
                <a:latin typeface="Arimo"/>
                <a:ea typeface="Arimo"/>
                <a:cs typeface="Arimo"/>
                <a:sym typeface="Arimo"/>
              </a:rPr>
              <a:t>Implement stricter delivery timelines and consider alternative shipping methods to reduce late deliveries by at least 10%</a:t>
            </a:r>
          </a:p>
        </p:txBody>
      </p:sp>
      <p:sp>
        <p:nvSpPr>
          <p:cNvPr id="9" name="Freeform 9"/>
          <p:cNvSpPr/>
          <p:nvPr/>
        </p:nvSpPr>
        <p:spPr>
          <a:xfrm>
            <a:off x="11572960" y="1446512"/>
            <a:ext cx="5144598" cy="5548096"/>
          </a:xfrm>
          <a:custGeom>
            <a:avLst/>
            <a:gdLst/>
            <a:ahLst/>
            <a:cxnLst/>
            <a:rect l="l" t="t" r="r" b="b"/>
            <a:pathLst>
              <a:path w="5144598" h="5548096">
                <a:moveTo>
                  <a:pt x="0" y="0"/>
                </a:moveTo>
                <a:lnTo>
                  <a:pt x="5144598" y="0"/>
                </a:lnTo>
                <a:lnTo>
                  <a:pt x="5144598" y="5548096"/>
                </a:lnTo>
                <a:lnTo>
                  <a:pt x="0" y="55480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8709541" y="2207257"/>
            <a:ext cx="9106117" cy="6732714"/>
          </a:xfrm>
          <a:custGeom>
            <a:avLst/>
            <a:gdLst/>
            <a:ahLst/>
            <a:cxnLst/>
            <a:rect l="l" t="t" r="r" b="b"/>
            <a:pathLst>
              <a:path w="9106117" h="6732714">
                <a:moveTo>
                  <a:pt x="0" y="0"/>
                </a:moveTo>
                <a:lnTo>
                  <a:pt x="9106116" y="0"/>
                </a:lnTo>
                <a:lnTo>
                  <a:pt x="9106116" y="6732714"/>
                </a:lnTo>
                <a:lnTo>
                  <a:pt x="0" y="6732714"/>
                </a:lnTo>
                <a:lnTo>
                  <a:pt x="0" y="0"/>
                </a:lnTo>
                <a:close/>
              </a:path>
            </a:pathLst>
          </a:custGeom>
          <a:blipFill>
            <a:blip r:embed="rId2"/>
            <a:stretch>
              <a:fillRect/>
            </a:stretch>
          </a:blipFill>
        </p:spPr>
      </p:sp>
      <p:sp>
        <p:nvSpPr>
          <p:cNvPr id="3" name="Freeform 3"/>
          <p:cNvSpPr/>
          <p:nvPr/>
        </p:nvSpPr>
        <p:spPr>
          <a:xfrm>
            <a:off x="3664832" y="4420632"/>
            <a:ext cx="3121921" cy="2305964"/>
          </a:xfrm>
          <a:custGeom>
            <a:avLst/>
            <a:gdLst/>
            <a:ahLst/>
            <a:cxnLst/>
            <a:rect l="l" t="t" r="r" b="b"/>
            <a:pathLst>
              <a:path w="3121921" h="2305964">
                <a:moveTo>
                  <a:pt x="0" y="0"/>
                </a:moveTo>
                <a:lnTo>
                  <a:pt x="3121921" y="0"/>
                </a:lnTo>
                <a:lnTo>
                  <a:pt x="3121921" y="2305964"/>
                </a:lnTo>
                <a:lnTo>
                  <a:pt x="0" y="23059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798743" cy="1318403"/>
            <a:chOff x="0" y="0"/>
            <a:chExt cx="2338136" cy="285460"/>
          </a:xfrm>
        </p:grpSpPr>
        <p:sp>
          <p:nvSpPr>
            <p:cNvPr id="3" name="Freeform 3"/>
            <p:cNvSpPr/>
            <p:nvPr/>
          </p:nvSpPr>
          <p:spPr>
            <a:xfrm>
              <a:off x="0" y="0"/>
              <a:ext cx="2338136" cy="285460"/>
            </a:xfrm>
            <a:custGeom>
              <a:avLst/>
              <a:gdLst/>
              <a:ahLst/>
              <a:cxnLst/>
              <a:rect l="l" t="t" r="r" b="b"/>
              <a:pathLst>
                <a:path w="2338136" h="285460">
                  <a:moveTo>
                    <a:pt x="0" y="0"/>
                  </a:moveTo>
                  <a:lnTo>
                    <a:pt x="2134936" y="0"/>
                  </a:lnTo>
                  <a:lnTo>
                    <a:pt x="2338136" y="142730"/>
                  </a:lnTo>
                  <a:lnTo>
                    <a:pt x="2134936" y="285460"/>
                  </a:lnTo>
                  <a:lnTo>
                    <a:pt x="0" y="285460"/>
                  </a:lnTo>
                  <a:lnTo>
                    <a:pt x="203200" y="142730"/>
                  </a:lnTo>
                  <a:lnTo>
                    <a:pt x="0" y="0"/>
                  </a:lnTo>
                  <a:close/>
                </a:path>
              </a:pathLst>
            </a:custGeom>
            <a:solidFill>
              <a:srgbClr val="9290C3"/>
            </a:solidFill>
          </p:spPr>
        </p:sp>
        <p:sp>
          <p:nvSpPr>
            <p:cNvPr id="4" name="TextBox 4"/>
            <p:cNvSpPr txBox="1"/>
            <p:nvPr/>
          </p:nvSpPr>
          <p:spPr>
            <a:xfrm>
              <a:off x="177800" y="-57150"/>
              <a:ext cx="2084136" cy="342610"/>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3175397" y="223335"/>
            <a:ext cx="4139803" cy="859210"/>
          </a:xfrm>
          <a:prstGeom prst="rect">
            <a:avLst/>
          </a:prstGeom>
        </p:spPr>
        <p:txBody>
          <a:bodyPr wrap="square" lIns="0" tIns="0" rIns="0" bIns="0" rtlCol="0" anchor="t">
            <a:spAutoFit/>
          </a:bodyPr>
          <a:lstStyle/>
          <a:p>
            <a:pPr algn="ctr">
              <a:lnSpc>
                <a:spcPts val="6674"/>
              </a:lnSpc>
              <a:spcBef>
                <a:spcPct val="0"/>
              </a:spcBef>
            </a:pPr>
            <a:r>
              <a:rPr lang="en-US" sz="4767" dirty="0">
                <a:solidFill>
                  <a:srgbClr val="FFFFFF"/>
                </a:solidFill>
                <a:latin typeface="Poetsen"/>
                <a:ea typeface="Poetsen"/>
                <a:cs typeface="Poetsen"/>
                <a:sym typeface="Poetsen"/>
              </a:rPr>
              <a:t>Introduction</a:t>
            </a:r>
          </a:p>
        </p:txBody>
      </p:sp>
      <p:sp>
        <p:nvSpPr>
          <p:cNvPr id="6" name="TextBox 6"/>
          <p:cNvSpPr txBox="1"/>
          <p:nvPr/>
        </p:nvSpPr>
        <p:spPr>
          <a:xfrm>
            <a:off x="404160" y="1349316"/>
            <a:ext cx="12147649" cy="674506"/>
          </a:xfrm>
          <a:prstGeom prst="rect">
            <a:avLst/>
          </a:prstGeom>
        </p:spPr>
        <p:txBody>
          <a:bodyPr lIns="0" tIns="0" rIns="0" bIns="0" rtlCol="0" anchor="t">
            <a:spAutoFit/>
          </a:bodyPr>
          <a:lstStyle/>
          <a:p>
            <a:pPr algn="l">
              <a:lnSpc>
                <a:spcPts val="5347"/>
              </a:lnSpc>
              <a:spcBef>
                <a:spcPct val="0"/>
              </a:spcBef>
            </a:pPr>
            <a:r>
              <a:rPr lang="en-US" sz="3819" b="1">
                <a:solidFill>
                  <a:srgbClr val="FDFDFD"/>
                </a:solidFill>
                <a:latin typeface="Arimo Bold"/>
                <a:ea typeface="Arimo Bold"/>
                <a:cs typeface="Arimo Bold"/>
                <a:sym typeface="Arimo Bold"/>
              </a:rPr>
              <a:t>Goals</a:t>
            </a:r>
          </a:p>
        </p:txBody>
      </p:sp>
      <p:sp>
        <p:nvSpPr>
          <p:cNvPr id="7" name="TextBox 7"/>
          <p:cNvSpPr txBox="1"/>
          <p:nvPr/>
        </p:nvSpPr>
        <p:spPr>
          <a:xfrm>
            <a:off x="10820053" y="4821482"/>
            <a:ext cx="7095866" cy="2252439"/>
          </a:xfrm>
          <a:prstGeom prst="rect">
            <a:avLst/>
          </a:prstGeom>
        </p:spPr>
        <p:txBody>
          <a:bodyPr lIns="0" tIns="0" rIns="0" bIns="0" rtlCol="0" anchor="t">
            <a:spAutoFit/>
          </a:bodyPr>
          <a:lstStyle/>
          <a:p>
            <a:pPr marL="690082" lvl="1" indent="-345041" algn="l">
              <a:lnSpc>
                <a:spcPts val="4474"/>
              </a:lnSpc>
              <a:buFont typeface="Arial"/>
              <a:buChar char="•"/>
            </a:pPr>
            <a:r>
              <a:rPr lang="en-US" sz="3196" b="1">
                <a:solidFill>
                  <a:srgbClr val="FDFDFD"/>
                </a:solidFill>
                <a:latin typeface="Arimo Bold"/>
                <a:ea typeface="Arimo Bold"/>
                <a:cs typeface="Arimo Bold"/>
                <a:sym typeface="Arimo Bold"/>
              </a:rPr>
              <a:t>Optimize Shipping</a:t>
            </a:r>
            <a:r>
              <a:rPr lang="en-US" sz="3196">
                <a:solidFill>
                  <a:srgbClr val="FDFDFD"/>
                </a:solidFill>
                <a:latin typeface="Arimo"/>
                <a:ea typeface="Arimo"/>
                <a:cs typeface="Arimo"/>
                <a:sym typeface="Arimo"/>
              </a:rPr>
              <a:t>: Improve shipping accuracy and reduce delays by analyzing Real vs. scheduled shipping times.</a:t>
            </a:r>
          </a:p>
        </p:txBody>
      </p:sp>
      <p:sp>
        <p:nvSpPr>
          <p:cNvPr id="8" name="TextBox 8"/>
          <p:cNvSpPr txBox="1"/>
          <p:nvPr/>
        </p:nvSpPr>
        <p:spPr>
          <a:xfrm>
            <a:off x="786251" y="2347672"/>
            <a:ext cx="7061706" cy="2435710"/>
          </a:xfrm>
          <a:prstGeom prst="rect">
            <a:avLst/>
          </a:prstGeom>
        </p:spPr>
        <p:txBody>
          <a:bodyPr lIns="0" tIns="0" rIns="0" bIns="0" rtlCol="0" anchor="t">
            <a:spAutoFit/>
          </a:bodyPr>
          <a:lstStyle/>
          <a:p>
            <a:pPr marL="751530" lvl="1" indent="-375765" algn="l">
              <a:lnSpc>
                <a:spcPts val="4873"/>
              </a:lnSpc>
              <a:buFont typeface="Arial"/>
              <a:buChar char="•"/>
            </a:pPr>
            <a:r>
              <a:rPr lang="en-US" sz="3480" b="1">
                <a:solidFill>
                  <a:srgbClr val="FDFDFD"/>
                </a:solidFill>
                <a:latin typeface="Arimo Bold"/>
                <a:ea typeface="Arimo Bold"/>
                <a:cs typeface="Arimo Bold"/>
                <a:sym typeface="Arimo Bold"/>
              </a:rPr>
              <a:t>Personalize Interactions: </a:t>
            </a:r>
            <a:r>
              <a:rPr lang="en-US" sz="3480">
                <a:solidFill>
                  <a:srgbClr val="FDFDFD"/>
                </a:solidFill>
                <a:latin typeface="Arimo"/>
                <a:ea typeface="Arimo"/>
                <a:cs typeface="Arimo"/>
                <a:sym typeface="Arimo"/>
              </a:rPr>
              <a:t>Use customer data to tailor marketing and enhance service.</a:t>
            </a:r>
          </a:p>
          <a:p>
            <a:pPr algn="l">
              <a:lnSpc>
                <a:spcPts val="4873"/>
              </a:lnSpc>
            </a:pPr>
            <a:endParaRPr lang="en-US" sz="3480">
              <a:solidFill>
                <a:srgbClr val="FDFDFD"/>
              </a:solidFill>
              <a:latin typeface="Arimo"/>
              <a:ea typeface="Arimo"/>
              <a:cs typeface="Arimo"/>
              <a:sym typeface="Arimo"/>
            </a:endParaRPr>
          </a:p>
        </p:txBody>
      </p:sp>
      <p:sp>
        <p:nvSpPr>
          <p:cNvPr id="9" name="TextBox 9"/>
          <p:cNvSpPr txBox="1"/>
          <p:nvPr/>
        </p:nvSpPr>
        <p:spPr>
          <a:xfrm>
            <a:off x="10798743" y="2338855"/>
            <a:ext cx="7117177" cy="2804645"/>
          </a:xfrm>
          <a:prstGeom prst="rect">
            <a:avLst/>
          </a:prstGeom>
        </p:spPr>
        <p:txBody>
          <a:bodyPr lIns="0" tIns="0" rIns="0" bIns="0" rtlCol="0" anchor="t">
            <a:spAutoFit/>
          </a:bodyPr>
          <a:lstStyle/>
          <a:p>
            <a:pPr marL="692155" lvl="1" indent="-346077" algn="l">
              <a:lnSpc>
                <a:spcPts val="4488"/>
              </a:lnSpc>
              <a:buFont typeface="Arial"/>
              <a:buChar char="•"/>
            </a:pPr>
            <a:r>
              <a:rPr lang="en-US" sz="3205" b="1">
                <a:solidFill>
                  <a:srgbClr val="FDFDFD"/>
                </a:solidFill>
                <a:latin typeface="Arimo Bold"/>
                <a:ea typeface="Arimo Bold"/>
                <a:cs typeface="Arimo Bold"/>
                <a:sym typeface="Arimo Bold"/>
              </a:rPr>
              <a:t>Increase Revenue</a:t>
            </a:r>
            <a:r>
              <a:rPr lang="en-US" sz="3205">
                <a:solidFill>
                  <a:srgbClr val="FDFDFD"/>
                </a:solidFill>
                <a:latin typeface="Arimo"/>
                <a:ea typeface="Arimo"/>
                <a:cs typeface="Arimo"/>
                <a:sym typeface="Arimo"/>
              </a:rPr>
              <a:t>: Analyze sales data to refine pricing strategies, promotions, and sales tactics to boost overall revenue.</a:t>
            </a:r>
          </a:p>
          <a:p>
            <a:pPr algn="l">
              <a:lnSpc>
                <a:spcPts val="4488"/>
              </a:lnSpc>
            </a:pPr>
            <a:endParaRPr lang="en-US" sz="3205">
              <a:solidFill>
                <a:srgbClr val="FDFDFD"/>
              </a:solidFill>
              <a:latin typeface="Arimo"/>
              <a:ea typeface="Arimo"/>
              <a:cs typeface="Arimo"/>
              <a:sym typeface="Arimo"/>
            </a:endParaRPr>
          </a:p>
        </p:txBody>
      </p:sp>
      <p:sp>
        <p:nvSpPr>
          <p:cNvPr id="10" name="TextBox 10"/>
          <p:cNvSpPr txBox="1"/>
          <p:nvPr/>
        </p:nvSpPr>
        <p:spPr>
          <a:xfrm>
            <a:off x="786251" y="4821482"/>
            <a:ext cx="7095866" cy="2252439"/>
          </a:xfrm>
          <a:prstGeom prst="rect">
            <a:avLst/>
          </a:prstGeom>
        </p:spPr>
        <p:txBody>
          <a:bodyPr lIns="0" tIns="0" rIns="0" bIns="0" rtlCol="0" anchor="t">
            <a:spAutoFit/>
          </a:bodyPr>
          <a:lstStyle/>
          <a:p>
            <a:pPr marL="690082" lvl="1" indent="-345041" algn="l">
              <a:lnSpc>
                <a:spcPts val="4474"/>
              </a:lnSpc>
              <a:buFont typeface="Arial"/>
              <a:buChar char="•"/>
            </a:pPr>
            <a:r>
              <a:rPr lang="en-US" sz="3196" b="1">
                <a:solidFill>
                  <a:srgbClr val="FDFDFD"/>
                </a:solidFill>
                <a:latin typeface="Arimo Bold"/>
                <a:ea typeface="Arimo Bold"/>
                <a:cs typeface="Arimo Bold"/>
                <a:sym typeface="Arimo Bold"/>
              </a:rPr>
              <a:t>Evaluate Products:</a:t>
            </a:r>
            <a:r>
              <a:rPr lang="en-US" sz="3196">
                <a:solidFill>
                  <a:srgbClr val="FDFDFD"/>
                </a:solidFill>
                <a:latin typeface="Arimo"/>
                <a:ea typeface="Arimo"/>
                <a:cs typeface="Arimo"/>
                <a:sym typeface="Arimo"/>
              </a:rPr>
              <a:t> Assess product performance to guide inventory and development decisions.</a:t>
            </a:r>
          </a:p>
        </p:txBody>
      </p:sp>
      <p:sp>
        <p:nvSpPr>
          <p:cNvPr id="11" name="TextBox 11"/>
          <p:cNvSpPr txBox="1"/>
          <p:nvPr/>
        </p:nvSpPr>
        <p:spPr>
          <a:xfrm>
            <a:off x="786251" y="8083571"/>
            <a:ext cx="15060988" cy="1690464"/>
          </a:xfrm>
          <a:prstGeom prst="rect">
            <a:avLst/>
          </a:prstGeom>
        </p:spPr>
        <p:txBody>
          <a:bodyPr lIns="0" tIns="0" rIns="0" bIns="0" rtlCol="0" anchor="t">
            <a:spAutoFit/>
          </a:bodyPr>
          <a:lstStyle/>
          <a:p>
            <a:pPr marL="690082" lvl="1" indent="-345041" algn="l">
              <a:lnSpc>
                <a:spcPts val="4474"/>
              </a:lnSpc>
              <a:buFont typeface="Arial"/>
              <a:buChar char="•"/>
            </a:pPr>
            <a:r>
              <a:rPr lang="en-US" sz="3196" b="1">
                <a:solidFill>
                  <a:srgbClr val="FDFDFD"/>
                </a:solidFill>
                <a:latin typeface="Arimo Bold"/>
                <a:ea typeface="Arimo Bold"/>
                <a:cs typeface="Arimo Bold"/>
                <a:sym typeface="Arimo Bold"/>
              </a:rPr>
              <a:t>the project aims to leverage data-driven insights to drive improvements in operational efficiency, customer satisfaction, financial performance, product management, and market understanding.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10995670" y="2028014"/>
            <a:ext cx="7292330" cy="6733564"/>
          </a:xfrm>
          <a:custGeom>
            <a:avLst/>
            <a:gdLst/>
            <a:ahLst/>
            <a:cxnLst/>
            <a:rect l="l" t="t" r="r" b="b"/>
            <a:pathLst>
              <a:path w="7292330" h="6733564">
                <a:moveTo>
                  <a:pt x="0" y="0"/>
                </a:moveTo>
                <a:lnTo>
                  <a:pt x="7292330" y="0"/>
                </a:lnTo>
                <a:lnTo>
                  <a:pt x="7292330" y="6733564"/>
                </a:lnTo>
                <a:lnTo>
                  <a:pt x="0" y="6733564"/>
                </a:lnTo>
                <a:lnTo>
                  <a:pt x="0" y="0"/>
                </a:lnTo>
                <a:close/>
              </a:path>
            </a:pathLst>
          </a:custGeom>
          <a:blipFill>
            <a:blip r:embed="rId2"/>
            <a:stretch>
              <a:fillRect l="-12091" t="-14840" r="-6021" b="-13967"/>
            </a:stretch>
          </a:blipFill>
        </p:spPr>
      </p:sp>
      <p:sp>
        <p:nvSpPr>
          <p:cNvPr id="3" name="TextBox 3"/>
          <p:cNvSpPr txBox="1"/>
          <p:nvPr/>
        </p:nvSpPr>
        <p:spPr>
          <a:xfrm>
            <a:off x="820581" y="4419822"/>
            <a:ext cx="8323419" cy="861880"/>
          </a:xfrm>
          <a:prstGeom prst="rect">
            <a:avLst/>
          </a:prstGeom>
        </p:spPr>
        <p:txBody>
          <a:bodyPr lIns="0" tIns="0" rIns="0" bIns="0" rtlCol="0" anchor="t">
            <a:spAutoFit/>
          </a:bodyPr>
          <a:lstStyle/>
          <a:p>
            <a:pPr algn="ctr">
              <a:lnSpc>
                <a:spcPts val="7094"/>
              </a:lnSpc>
              <a:spcBef>
                <a:spcPct val="0"/>
              </a:spcBef>
            </a:pPr>
            <a:r>
              <a:rPr lang="en-US" sz="5067">
                <a:solidFill>
                  <a:srgbClr val="FFFFFF"/>
                </a:solidFill>
                <a:latin typeface="Poetsen"/>
                <a:ea typeface="Poetsen"/>
                <a:cs typeface="Poetsen"/>
                <a:sym typeface="Poetsen"/>
              </a:rPr>
              <a:t>Database Design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TextBox 2"/>
          <p:cNvSpPr txBox="1"/>
          <p:nvPr/>
        </p:nvSpPr>
        <p:spPr>
          <a:xfrm>
            <a:off x="1223567" y="3484689"/>
            <a:ext cx="6091633" cy="608115"/>
          </a:xfrm>
          <a:prstGeom prst="rect">
            <a:avLst/>
          </a:prstGeom>
        </p:spPr>
        <p:txBody>
          <a:bodyPr wrap="square" lIns="0" tIns="0" rIns="0" bIns="0" rtlCol="0" anchor="t">
            <a:spAutoFit/>
          </a:bodyPr>
          <a:lstStyle/>
          <a:p>
            <a:pPr>
              <a:lnSpc>
                <a:spcPts val="5179"/>
              </a:lnSpc>
              <a:spcBef>
                <a:spcPct val="0"/>
              </a:spcBef>
            </a:pPr>
            <a:r>
              <a:rPr lang="en-US" sz="3699" dirty="0">
                <a:solidFill>
                  <a:srgbClr val="FDFDFD"/>
                </a:solidFill>
                <a:latin typeface="Arimo"/>
                <a:ea typeface="Arimo"/>
                <a:cs typeface="Arimo"/>
                <a:sym typeface="Arimo"/>
              </a:rPr>
              <a:t>2.  Understanding the data</a:t>
            </a:r>
          </a:p>
        </p:txBody>
      </p:sp>
      <p:sp>
        <p:nvSpPr>
          <p:cNvPr id="3" name="TextBox 3"/>
          <p:cNvSpPr txBox="1"/>
          <p:nvPr/>
        </p:nvSpPr>
        <p:spPr>
          <a:xfrm>
            <a:off x="1223567" y="4485005"/>
            <a:ext cx="9285553" cy="658495"/>
          </a:xfrm>
          <a:prstGeom prst="rect">
            <a:avLst/>
          </a:prstGeom>
        </p:spPr>
        <p:txBody>
          <a:bodyPr lIns="0" tIns="0" rIns="0" bIns="0" rtlCol="0" anchor="t">
            <a:spAutoFit/>
          </a:bodyPr>
          <a:lstStyle/>
          <a:p>
            <a:pPr algn="l">
              <a:lnSpc>
                <a:spcPts val="5179"/>
              </a:lnSpc>
              <a:spcBef>
                <a:spcPct val="0"/>
              </a:spcBef>
            </a:pPr>
            <a:r>
              <a:rPr lang="en-US" sz="3699">
                <a:solidFill>
                  <a:srgbClr val="FDFDFD"/>
                </a:solidFill>
                <a:latin typeface="Arimo"/>
                <a:ea typeface="Arimo"/>
                <a:cs typeface="Arimo"/>
                <a:sym typeface="Arimo"/>
              </a:rPr>
              <a:t>3.   Design enity relation diagram</a:t>
            </a:r>
          </a:p>
        </p:txBody>
      </p:sp>
      <p:sp>
        <p:nvSpPr>
          <p:cNvPr id="4" name="TextBox 4"/>
          <p:cNvSpPr txBox="1"/>
          <p:nvPr/>
        </p:nvSpPr>
        <p:spPr>
          <a:xfrm>
            <a:off x="827931" y="2389314"/>
            <a:ext cx="5420469" cy="608115"/>
          </a:xfrm>
          <a:prstGeom prst="rect">
            <a:avLst/>
          </a:prstGeom>
        </p:spPr>
        <p:txBody>
          <a:bodyPr wrap="square" lIns="0" tIns="0" rIns="0" bIns="0" rtlCol="0" anchor="t">
            <a:spAutoFit/>
          </a:bodyPr>
          <a:lstStyle/>
          <a:p>
            <a:pPr marL="798828" lvl="1" indent="-399414">
              <a:lnSpc>
                <a:spcPts val="5179"/>
              </a:lnSpc>
              <a:spcBef>
                <a:spcPct val="0"/>
              </a:spcBef>
              <a:buAutoNum type="arabicPeriod"/>
            </a:pPr>
            <a:r>
              <a:rPr lang="en-US" sz="3699" dirty="0">
                <a:solidFill>
                  <a:srgbClr val="FDFDFD"/>
                </a:solidFill>
                <a:latin typeface="Arimo"/>
                <a:ea typeface="Arimo"/>
                <a:cs typeface="Arimo"/>
                <a:sym typeface="Arimo"/>
              </a:rPr>
              <a:t>  Collecting the data</a:t>
            </a:r>
          </a:p>
        </p:txBody>
      </p:sp>
      <p:sp>
        <p:nvSpPr>
          <p:cNvPr id="5" name="TextBox 5"/>
          <p:cNvSpPr txBox="1"/>
          <p:nvPr/>
        </p:nvSpPr>
        <p:spPr>
          <a:xfrm>
            <a:off x="1223567" y="6681801"/>
            <a:ext cx="9285553" cy="658494"/>
          </a:xfrm>
          <a:prstGeom prst="rect">
            <a:avLst/>
          </a:prstGeom>
        </p:spPr>
        <p:txBody>
          <a:bodyPr lIns="0" tIns="0" rIns="0" bIns="0" rtlCol="0" anchor="t">
            <a:spAutoFit/>
          </a:bodyPr>
          <a:lstStyle/>
          <a:p>
            <a:pPr algn="l">
              <a:lnSpc>
                <a:spcPts val="5180"/>
              </a:lnSpc>
              <a:spcBef>
                <a:spcPct val="0"/>
              </a:spcBef>
            </a:pPr>
            <a:r>
              <a:rPr lang="en-US" sz="3700">
                <a:solidFill>
                  <a:srgbClr val="FDFDFD"/>
                </a:solidFill>
                <a:latin typeface="Arimo"/>
                <a:ea typeface="Arimo"/>
                <a:cs typeface="Arimo"/>
                <a:sym typeface="Arimo"/>
              </a:rPr>
              <a:t>5.   creating tables in SQL</a:t>
            </a:r>
          </a:p>
        </p:txBody>
      </p:sp>
      <p:sp>
        <p:nvSpPr>
          <p:cNvPr id="6" name="TextBox 6"/>
          <p:cNvSpPr txBox="1"/>
          <p:nvPr/>
        </p:nvSpPr>
        <p:spPr>
          <a:xfrm>
            <a:off x="1223567" y="5627592"/>
            <a:ext cx="9285553" cy="658494"/>
          </a:xfrm>
          <a:prstGeom prst="rect">
            <a:avLst/>
          </a:prstGeom>
        </p:spPr>
        <p:txBody>
          <a:bodyPr lIns="0" tIns="0" rIns="0" bIns="0" rtlCol="0" anchor="t">
            <a:spAutoFit/>
          </a:bodyPr>
          <a:lstStyle/>
          <a:p>
            <a:pPr algn="l">
              <a:lnSpc>
                <a:spcPts val="5180"/>
              </a:lnSpc>
              <a:spcBef>
                <a:spcPct val="0"/>
              </a:spcBef>
            </a:pPr>
            <a:r>
              <a:rPr lang="en-US" sz="3700">
                <a:solidFill>
                  <a:srgbClr val="FDFDFD"/>
                </a:solidFill>
                <a:latin typeface="Arimo"/>
                <a:ea typeface="Arimo"/>
                <a:cs typeface="Arimo"/>
                <a:sym typeface="Arimo"/>
              </a:rPr>
              <a:t>4.   Design the mapping</a:t>
            </a:r>
          </a:p>
        </p:txBody>
      </p:sp>
      <p:sp>
        <p:nvSpPr>
          <p:cNvPr id="7" name="TextBox 7"/>
          <p:cNvSpPr txBox="1"/>
          <p:nvPr/>
        </p:nvSpPr>
        <p:spPr>
          <a:xfrm>
            <a:off x="1223567" y="7826070"/>
            <a:ext cx="9285553" cy="658494"/>
          </a:xfrm>
          <a:prstGeom prst="rect">
            <a:avLst/>
          </a:prstGeom>
        </p:spPr>
        <p:txBody>
          <a:bodyPr lIns="0" tIns="0" rIns="0" bIns="0" rtlCol="0" anchor="t">
            <a:spAutoFit/>
          </a:bodyPr>
          <a:lstStyle/>
          <a:p>
            <a:pPr algn="l">
              <a:lnSpc>
                <a:spcPts val="5180"/>
              </a:lnSpc>
              <a:spcBef>
                <a:spcPct val="0"/>
              </a:spcBef>
            </a:pPr>
            <a:r>
              <a:rPr lang="en-US" sz="3700">
                <a:solidFill>
                  <a:srgbClr val="FDFDFD"/>
                </a:solidFill>
                <a:latin typeface="Arimo"/>
                <a:ea typeface="Arimo"/>
                <a:cs typeface="Arimo"/>
                <a:sym typeface="Arimo"/>
              </a:rPr>
              <a:t>6.   Transfer the data to SQL</a:t>
            </a:r>
          </a:p>
        </p:txBody>
      </p:sp>
      <p:grpSp>
        <p:nvGrpSpPr>
          <p:cNvPr id="8" name="Group 8"/>
          <p:cNvGrpSpPr/>
          <p:nvPr/>
        </p:nvGrpSpPr>
        <p:grpSpPr>
          <a:xfrm>
            <a:off x="0" y="0"/>
            <a:ext cx="10798743" cy="1318403"/>
            <a:chOff x="0" y="0"/>
            <a:chExt cx="2338136" cy="285460"/>
          </a:xfrm>
        </p:grpSpPr>
        <p:sp>
          <p:nvSpPr>
            <p:cNvPr id="9" name="Freeform 9"/>
            <p:cNvSpPr/>
            <p:nvPr/>
          </p:nvSpPr>
          <p:spPr>
            <a:xfrm>
              <a:off x="0" y="0"/>
              <a:ext cx="2338136" cy="285460"/>
            </a:xfrm>
            <a:custGeom>
              <a:avLst/>
              <a:gdLst/>
              <a:ahLst/>
              <a:cxnLst/>
              <a:rect l="l" t="t" r="r" b="b"/>
              <a:pathLst>
                <a:path w="2338136" h="285460">
                  <a:moveTo>
                    <a:pt x="0" y="0"/>
                  </a:moveTo>
                  <a:lnTo>
                    <a:pt x="2134936" y="0"/>
                  </a:lnTo>
                  <a:lnTo>
                    <a:pt x="2338136" y="142730"/>
                  </a:lnTo>
                  <a:lnTo>
                    <a:pt x="2134936" y="285460"/>
                  </a:lnTo>
                  <a:lnTo>
                    <a:pt x="0" y="285460"/>
                  </a:lnTo>
                  <a:lnTo>
                    <a:pt x="203200" y="142730"/>
                  </a:lnTo>
                  <a:lnTo>
                    <a:pt x="0" y="0"/>
                  </a:lnTo>
                  <a:close/>
                </a:path>
              </a:pathLst>
            </a:custGeom>
            <a:solidFill>
              <a:srgbClr val="9290C3"/>
            </a:solidFill>
          </p:spPr>
        </p:sp>
        <p:sp>
          <p:nvSpPr>
            <p:cNvPr id="10" name="TextBox 10"/>
            <p:cNvSpPr txBox="1"/>
            <p:nvPr/>
          </p:nvSpPr>
          <p:spPr>
            <a:xfrm>
              <a:off x="177800" y="-57150"/>
              <a:ext cx="2084136" cy="342610"/>
            </a:xfrm>
            <a:prstGeom prst="rect">
              <a:avLst/>
            </a:prstGeom>
          </p:spPr>
          <p:txBody>
            <a:bodyPr lIns="50800" tIns="50800" rIns="50800" bIns="50800" rtlCol="0" anchor="ctr"/>
            <a:lstStyle/>
            <a:p>
              <a:pPr algn="ctr">
                <a:lnSpc>
                  <a:spcPts val="3219"/>
                </a:lnSpc>
              </a:pPr>
              <a:endParaRPr/>
            </a:p>
          </p:txBody>
        </p:sp>
      </p:grpSp>
      <p:sp>
        <p:nvSpPr>
          <p:cNvPr id="11" name="TextBox 11"/>
          <p:cNvSpPr txBox="1"/>
          <p:nvPr/>
        </p:nvSpPr>
        <p:spPr>
          <a:xfrm>
            <a:off x="1223567" y="180636"/>
            <a:ext cx="8869734" cy="861880"/>
          </a:xfrm>
          <a:prstGeom prst="rect">
            <a:avLst/>
          </a:prstGeom>
        </p:spPr>
        <p:txBody>
          <a:bodyPr lIns="0" tIns="0" rIns="0" bIns="0" rtlCol="0" anchor="t">
            <a:spAutoFit/>
          </a:bodyPr>
          <a:lstStyle/>
          <a:p>
            <a:pPr algn="ctr">
              <a:lnSpc>
                <a:spcPts val="7094"/>
              </a:lnSpc>
              <a:spcBef>
                <a:spcPct val="0"/>
              </a:spcBef>
            </a:pPr>
            <a:r>
              <a:rPr lang="en-US" sz="5067">
                <a:solidFill>
                  <a:srgbClr val="FFFFFF"/>
                </a:solidFill>
                <a:latin typeface="Poetsen"/>
                <a:ea typeface="Poetsen"/>
                <a:cs typeface="Poetsen"/>
                <a:sym typeface="Poetsen"/>
              </a:rPr>
              <a:t>Database Design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F2B"/>
        </a:solidFill>
        <a:effectLst/>
      </p:bgPr>
    </p:bg>
    <p:spTree>
      <p:nvGrpSpPr>
        <p:cNvPr id="1" name=""/>
        <p:cNvGrpSpPr/>
        <p:nvPr/>
      </p:nvGrpSpPr>
      <p:grpSpPr>
        <a:xfrm>
          <a:off x="0" y="0"/>
          <a:ext cx="0" cy="0"/>
          <a:chOff x="0" y="0"/>
          <a:chExt cx="0" cy="0"/>
        </a:xfrm>
      </p:grpSpPr>
      <p:sp>
        <p:nvSpPr>
          <p:cNvPr id="2" name="Freeform 2"/>
          <p:cNvSpPr/>
          <p:nvPr/>
        </p:nvSpPr>
        <p:spPr>
          <a:xfrm>
            <a:off x="10978921" y="1708779"/>
            <a:ext cx="6651371" cy="7291462"/>
          </a:xfrm>
          <a:custGeom>
            <a:avLst/>
            <a:gdLst/>
            <a:ahLst/>
            <a:cxnLst/>
            <a:rect l="l" t="t" r="r" b="b"/>
            <a:pathLst>
              <a:path w="6651371" h="7291462">
                <a:moveTo>
                  <a:pt x="0" y="0"/>
                </a:moveTo>
                <a:lnTo>
                  <a:pt x="6651371" y="0"/>
                </a:lnTo>
                <a:lnTo>
                  <a:pt x="6651371" y="7291461"/>
                </a:lnTo>
                <a:lnTo>
                  <a:pt x="0" y="7291461"/>
                </a:lnTo>
                <a:lnTo>
                  <a:pt x="0" y="0"/>
                </a:lnTo>
                <a:close/>
              </a:path>
            </a:pathLst>
          </a:custGeom>
          <a:blipFill>
            <a:blip r:embed="rId2"/>
            <a:stretch>
              <a:fillRect/>
            </a:stretch>
          </a:blipFill>
        </p:spPr>
      </p:sp>
      <p:sp>
        <p:nvSpPr>
          <p:cNvPr id="3" name="TextBox 3"/>
          <p:cNvSpPr txBox="1"/>
          <p:nvPr/>
        </p:nvSpPr>
        <p:spPr>
          <a:xfrm>
            <a:off x="250480" y="4428299"/>
            <a:ext cx="10999860" cy="1757171"/>
          </a:xfrm>
          <a:prstGeom prst="rect">
            <a:avLst/>
          </a:prstGeom>
        </p:spPr>
        <p:txBody>
          <a:bodyPr lIns="0" tIns="0" rIns="0" bIns="0" rtlCol="0" anchor="t">
            <a:spAutoFit/>
          </a:bodyPr>
          <a:lstStyle/>
          <a:p>
            <a:pPr algn="ctr">
              <a:lnSpc>
                <a:spcPts val="7098"/>
              </a:lnSpc>
            </a:pPr>
            <a:r>
              <a:rPr lang="en-US" sz="5070">
                <a:solidFill>
                  <a:srgbClr val="FFFFFF"/>
                </a:solidFill>
                <a:latin typeface="Poetsen"/>
                <a:ea typeface="Poetsen"/>
                <a:cs typeface="Poetsen"/>
                <a:sym typeface="Poetsen"/>
              </a:rPr>
              <a:t>Design entity relation diagram </a:t>
            </a:r>
          </a:p>
          <a:p>
            <a:pPr algn="ctr">
              <a:lnSpc>
                <a:spcPts val="7098"/>
              </a:lnSpc>
              <a:spcBef>
                <a:spcPct val="0"/>
              </a:spcBef>
            </a:pPr>
            <a:r>
              <a:rPr lang="en-US" sz="5070">
                <a:solidFill>
                  <a:srgbClr val="FFFFFF"/>
                </a:solidFill>
                <a:latin typeface="Poetsen"/>
                <a:ea typeface="Poetsen"/>
                <a:cs typeface="Poetsen"/>
                <a:sym typeface="Poetsen"/>
              </a:rPr>
              <a:t>(ERD)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898</Words>
  <Application>Microsoft Office PowerPoint</Application>
  <PresentationFormat>Custom</PresentationFormat>
  <Paragraphs>147</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Garet Bold</vt:lpstr>
      <vt:lpstr>Poetsen</vt:lpstr>
      <vt:lpstr>Arimo</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Orange Creative Illustrated Sales Report Presentation</dc:title>
  <dc:creator>TIGER</dc:creator>
  <cp:lastModifiedBy>TIGER</cp:lastModifiedBy>
  <cp:revision>3</cp:revision>
  <dcterms:created xsi:type="dcterms:W3CDTF">2006-08-16T00:00:00Z</dcterms:created>
  <dcterms:modified xsi:type="dcterms:W3CDTF">2024-10-05T15:26:51Z</dcterms:modified>
  <dc:identifier>DAGPyEYR23s</dc:identifier>
</cp:coreProperties>
</file>